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256" r:id="rId2"/>
    <p:sldId id="257" r:id="rId3"/>
    <p:sldId id="260" r:id="rId4"/>
    <p:sldId id="261" r:id="rId5"/>
    <p:sldId id="262" r:id="rId6"/>
    <p:sldId id="264" r:id="rId7"/>
    <p:sldId id="263" r:id="rId8"/>
    <p:sldId id="265" r:id="rId9"/>
    <p:sldId id="266" r:id="rId10"/>
    <p:sldId id="268" r:id="rId11"/>
    <p:sldId id="267" r:id="rId12"/>
    <p:sldId id="275" r:id="rId13"/>
    <p:sldId id="269" r:id="rId14"/>
    <p:sldId id="276" r:id="rId15"/>
    <p:sldId id="270" r:id="rId16"/>
    <p:sldId id="271" r:id="rId17"/>
    <p:sldId id="272" r:id="rId18"/>
    <p:sldId id="273" r:id="rId19"/>
    <p:sldId id="277" r:id="rId20"/>
    <p:sldId id="278" r:id="rId21"/>
    <p:sldId id="279" r:id="rId22"/>
    <p:sldId id="310" r:id="rId23"/>
    <p:sldId id="311" r:id="rId24"/>
    <p:sldId id="312" r:id="rId25"/>
    <p:sldId id="313" r:id="rId26"/>
    <p:sldId id="314" r:id="rId27"/>
    <p:sldId id="315" r:id="rId28"/>
    <p:sldId id="316" r:id="rId29"/>
    <p:sldId id="317"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309"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258"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39">
          <p15:clr>
            <a:srgbClr val="A4A3A4"/>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5E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9" d="100"/>
          <a:sy n="69" d="100"/>
        </p:scale>
        <p:origin x="-1416" y="-96"/>
      </p:cViewPr>
      <p:guideLst>
        <p:guide orient="horz" pos="2160"/>
        <p:guide pos="3839"/>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CFDE5FA-53CB-0641-98DE-A878978993C5}" type="datetime1">
              <a:rPr lang="en-US" smtClean="0"/>
              <a:t>9/8/2014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BFF894-2D90-7A4F-8532-3FB3EBA64D2D}" type="slidenum">
              <a:rPr lang="en-US" smtClean="0"/>
              <a:pPr/>
              <a:t>‹#›</a:t>
            </a:fld>
            <a:endParaRPr lang="en-US"/>
          </a:p>
        </p:txBody>
      </p:sp>
    </p:spTree>
    <p:extLst>
      <p:ext uri="{BB962C8B-B14F-4D97-AF65-F5344CB8AC3E}">
        <p14:creationId xmlns:p14="http://schemas.microsoft.com/office/powerpoint/2010/main" val="17359080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750A4E-4358-9A4E-8B03-57A65DFA384B}" type="datetime1">
              <a:rPr lang="en-US" smtClean="0"/>
              <a:t>9/8/2014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E162E9-059C-BD46-B653-E7EF7C90F36D}" type="slidenum">
              <a:rPr lang="en-US" smtClean="0"/>
              <a:pPr/>
              <a:t>‹#›</a:t>
            </a:fld>
            <a:endParaRPr lang="en-US"/>
          </a:p>
        </p:txBody>
      </p:sp>
    </p:spTree>
    <p:extLst>
      <p:ext uri="{BB962C8B-B14F-4D97-AF65-F5344CB8AC3E}">
        <p14:creationId xmlns:p14="http://schemas.microsoft.com/office/powerpoint/2010/main" val="15014666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6E162E9-059C-BD46-B653-E7EF7C90F36D}" type="slidenum">
              <a:rPr lang="en-US" smtClean="0"/>
              <a:pPr/>
              <a:t>1</a:t>
            </a:fld>
            <a:endParaRPr lang="en-US"/>
          </a:p>
        </p:txBody>
      </p:sp>
    </p:spTree>
    <p:extLst>
      <p:ext uri="{BB962C8B-B14F-4D97-AF65-F5344CB8AC3E}">
        <p14:creationId xmlns:p14="http://schemas.microsoft.com/office/powerpoint/2010/main" val="3808308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0A56456-B5FD-4583-B375-847F71F6482F}" type="slidenum">
              <a:rPr lang="en-US" altLang="en-US" sz="1200" smtClean="0"/>
              <a:pPr eaLnBrk="1" hangingPunct="1"/>
              <a:t>28</a:t>
            </a:fld>
            <a:endParaRPr lang="en-US" altLang="en-US" sz="120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809DF46-AAE6-4E2D-AD36-C497C463A0E3}" type="slidenum">
              <a:rPr lang="en-US" altLang="en-US" sz="1200" smtClean="0"/>
              <a:pPr eaLnBrk="1" hangingPunct="1"/>
              <a:t>29</a:t>
            </a:fld>
            <a:endParaRPr lang="en-US" altLang="en-US" sz="120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E162E9-059C-BD46-B653-E7EF7C90F36D}" type="slidenum">
              <a:rPr lang="en-US" smtClean="0"/>
              <a:pPr/>
              <a:t>31</a:t>
            </a:fld>
            <a:endParaRPr lang="en-US"/>
          </a:p>
        </p:txBody>
      </p:sp>
    </p:spTree>
    <p:extLst>
      <p:ext uri="{BB962C8B-B14F-4D97-AF65-F5344CB8AC3E}">
        <p14:creationId xmlns:p14="http://schemas.microsoft.com/office/powerpoint/2010/main" val="2104670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EE95EA-E480-4C15-B8AA-9EC57CCAB41E}" type="slidenum">
              <a:rPr lang="en-US" altLang="en-US"/>
              <a:pPr>
                <a:spcBef>
                  <a:spcPct val="0"/>
                </a:spcBef>
              </a:pPr>
              <a:t>12</a:t>
            </a:fld>
            <a:endParaRPr lang="en-US" altLang="en-US"/>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326730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85D64F0-2B30-4BF4-9C90-10E1B4283381}" type="slidenum">
              <a:rPr lang="en-US" altLang="en-US"/>
              <a:pPr>
                <a:spcBef>
                  <a:spcPct val="0"/>
                </a:spcBef>
              </a:pPr>
              <a:t>14</a:t>
            </a:fld>
            <a:endParaRPr lang="en-US" altLang="en-US"/>
          </a:p>
        </p:txBody>
      </p:sp>
    </p:spTree>
    <p:extLst>
      <p:ext uri="{BB962C8B-B14F-4D97-AF65-F5344CB8AC3E}">
        <p14:creationId xmlns:p14="http://schemas.microsoft.com/office/powerpoint/2010/main" val="3595765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14627BA-9D26-456F-9382-69A3222DB41A}" type="slidenum">
              <a:rPr lang="en-US" altLang="en-US" sz="1200" smtClean="0"/>
              <a:pPr eaLnBrk="1" hangingPunct="1"/>
              <a:t>22</a:t>
            </a:fld>
            <a:endParaRPr lang="en-US" altLang="en-US" sz="120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3471744-CA02-4522-83FD-C67884CA6CD4}" type="slidenum">
              <a:rPr lang="en-US" altLang="en-US" sz="1200" smtClean="0"/>
              <a:pPr eaLnBrk="1" hangingPunct="1"/>
              <a:t>23</a:t>
            </a:fld>
            <a:endParaRPr lang="en-US" altLang="en-US" sz="12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78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F8979C2-FB74-441E-8E47-E44C13A41B7C}" type="slidenum">
              <a:rPr lang="en-US" altLang="en-US" sz="1200" smtClean="0"/>
              <a:pPr eaLnBrk="1" hangingPunct="1"/>
              <a:t>24</a:t>
            </a:fld>
            <a:endParaRPr lang="en-US" altLang="en-US" sz="12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169B242-E4C0-4BF5-86A9-525FD6E7C8C3}" type="slidenum">
              <a:rPr lang="en-US" altLang="en-US" sz="1200" smtClean="0"/>
              <a:pPr eaLnBrk="1" hangingPunct="1"/>
              <a:t>25</a:t>
            </a:fld>
            <a:endParaRPr lang="en-US" altLang="en-US" sz="12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E739B04-97F3-400F-ABE3-B47F2AB1DCF7}" type="slidenum">
              <a:rPr lang="en-US" altLang="en-US" sz="1200" smtClean="0"/>
              <a:pPr eaLnBrk="1" hangingPunct="1"/>
              <a:t>26</a:t>
            </a:fld>
            <a:endParaRPr lang="en-US" altLang="en-US" sz="12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E2A2F56-3F96-4589-8B1B-1ECEFDC3F502}" type="slidenum">
              <a:rPr lang="en-US" altLang="en-US" sz="1200" smtClean="0"/>
              <a:pPr eaLnBrk="1" hangingPunct="1"/>
              <a:t>27</a:t>
            </a:fld>
            <a:endParaRPr lang="en-US" altLang="en-US" sz="120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122110" y="5552344"/>
            <a:ext cx="8710510" cy="13056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itle-gray.png"/>
          <p:cNvPicPr>
            <a:picLocks noChangeAspect="1"/>
          </p:cNvPicPr>
          <p:nvPr userDrawn="1"/>
        </p:nvPicPr>
        <p:blipFill>
          <a:blip r:embed="rId2"/>
          <a:stretch>
            <a:fillRect/>
          </a:stretch>
        </p:blipFill>
        <p:spPr>
          <a:xfrm>
            <a:off x="0" y="0"/>
            <a:ext cx="9144000" cy="5340096"/>
          </a:xfrm>
          <a:prstGeom prst="rect">
            <a:avLst/>
          </a:prstGeom>
        </p:spPr>
      </p:pic>
      <p:sp>
        <p:nvSpPr>
          <p:cNvPr id="5" name="Footer Placeholder 4"/>
          <p:cNvSpPr>
            <a:spLocks noGrp="1"/>
          </p:cNvSpPr>
          <p:nvPr>
            <p:ph type="ftr" sz="quarter" idx="11"/>
          </p:nvPr>
        </p:nvSpPr>
        <p:spPr/>
        <p:txBody>
          <a:bodyPr/>
          <a:lstStyle/>
          <a:p>
            <a:r>
              <a:rPr lang="en-US" dirty="0" smtClean="0"/>
              <a:t>© 2014 SOLARWINDS WORLDWIDE, LLC.  ALL RIGHTS RESERVED.</a:t>
            </a:r>
            <a:endParaRPr lang="en-US" dirty="0"/>
          </a:p>
        </p:txBody>
      </p:sp>
      <p:sp>
        <p:nvSpPr>
          <p:cNvPr id="2" name="Title 1"/>
          <p:cNvSpPr>
            <a:spLocks noGrp="1"/>
          </p:cNvSpPr>
          <p:nvPr>
            <p:ph type="ctrTitle"/>
          </p:nvPr>
        </p:nvSpPr>
        <p:spPr>
          <a:xfrm>
            <a:off x="1371600" y="1871135"/>
            <a:ext cx="7086600" cy="2065867"/>
          </a:xfrm>
        </p:spPr>
        <p:txBody>
          <a:bodyPr anchor="b">
            <a:normAutofit/>
          </a:bodyPr>
          <a:lstStyle>
            <a:lvl1pPr algn="r">
              <a:defRPr sz="3600"/>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199468"/>
            <a:ext cx="7086600" cy="1140629"/>
          </a:xfrm>
        </p:spPr>
        <p:txBody>
          <a:bodyPr>
            <a:normAutofit/>
          </a:bodyPr>
          <a:lstStyle>
            <a:lvl1pPr marL="0" indent="0" algn="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descr="flame-watermark.png"/>
          <p:cNvPicPr>
            <a:picLocks noChangeAspect="1"/>
          </p:cNvPicPr>
          <p:nvPr userDrawn="1"/>
        </p:nvPicPr>
        <p:blipFill>
          <a:blip r:embed="rId3">
            <a:alphaModFix amt="15000"/>
          </a:blip>
          <a:srcRect l="27676"/>
          <a:stretch>
            <a:fillRect/>
          </a:stretch>
        </p:blipFill>
        <p:spPr>
          <a:xfrm>
            <a:off x="0" y="371812"/>
            <a:ext cx="3257292" cy="4829009"/>
          </a:xfrm>
          <a:prstGeom prst="rect">
            <a:avLst/>
          </a:prstGeom>
        </p:spPr>
      </p:pic>
      <p:pic>
        <p:nvPicPr>
          <p:cNvPr id="4" name="Picture 3" descr="sw_logo_tag_manage-IT_RGB.pd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715422" y="5496730"/>
            <a:ext cx="3542482" cy="12651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199" y="6356352"/>
            <a:ext cx="3744919" cy="365125"/>
          </a:xfrm>
        </p:spPr>
        <p:txBody>
          <a:bodyPr/>
          <a:lstStyle/>
          <a:p>
            <a:r>
              <a:rPr lang="en-US" smtClean="0"/>
              <a:t>© 2014 SOLARWINDS WORLDWIDE, LLC.  ALL RIGHTS RESERVED.</a:t>
            </a:r>
            <a:endParaRPr lang="en-US"/>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5pPr>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4"/>
            <a:r>
              <a:rPr lang="en-US" dirty="0" smtClean="0"/>
              <a:t>Sixth level</a:t>
            </a:r>
          </a:p>
          <a:p>
            <a:pPr lvl="5"/>
            <a:r>
              <a:rPr lang="en-US" dirty="0" smtClean="0"/>
              <a:t>Seventh level</a:t>
            </a:r>
          </a:p>
          <a:p>
            <a:pPr lvl="6"/>
            <a:r>
              <a:rPr lang="en-US" dirty="0" smtClean="0"/>
              <a:t>Eighth level</a:t>
            </a:r>
          </a:p>
          <a:p>
            <a:pPr lvl="7"/>
            <a:r>
              <a:rPr lang="en-US" dirty="0" smtClean="0"/>
              <a:t>Ninth level</a:t>
            </a:r>
            <a:endParaRPr lang="en-US" dirty="0"/>
          </a:p>
        </p:txBody>
      </p:sp>
      <p:sp>
        <p:nvSpPr>
          <p:cNvPr id="6" name="Slide Number Placeholder 5"/>
          <p:cNvSpPr>
            <a:spLocks noGrp="1"/>
          </p:cNvSpPr>
          <p:nvPr>
            <p:ph type="sldNum" sz="quarter" idx="12"/>
          </p:nvPr>
        </p:nvSpPr>
        <p:spPr/>
        <p:txBody>
          <a:bodyPr/>
          <a:lstStyle/>
          <a:p>
            <a:fld id="{72D0B5E4-0B31-9D4D-A564-7E7B77729B8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356352"/>
            <a:ext cx="3636826" cy="365125"/>
          </a:xfrm>
        </p:spPr>
        <p:txBody>
          <a:bodyPr/>
          <a:lstStyle/>
          <a:p>
            <a:r>
              <a:rPr lang="en-US" dirty="0" smtClean="0"/>
              <a:t>© 2014 SOLARWINDS WORLDWIDE, LLC.  ALL RIGHTS RESERVED.</a:t>
            </a:r>
            <a:endParaRPr lang="en-US" dirty="0"/>
          </a:p>
        </p:txBody>
      </p:sp>
      <p:sp>
        <p:nvSpPr>
          <p:cNvPr id="2" name="Vertical Title 1"/>
          <p:cNvSpPr>
            <a:spLocks noGrp="1"/>
          </p:cNvSpPr>
          <p:nvPr>
            <p:ph type="title" orient="vert"/>
          </p:nvPr>
        </p:nvSpPr>
        <p:spPr>
          <a:xfrm>
            <a:off x="6629400" y="1261533"/>
            <a:ext cx="2057400" cy="4864630"/>
          </a:xfrm>
        </p:spPr>
        <p:txBody>
          <a:bodyPr vert="eaVert" anchor="t"/>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261533"/>
            <a:ext cx="6019800" cy="4864630"/>
          </a:xfrm>
        </p:spPr>
        <p:txBody>
          <a:bodyPr vert="eaVert"/>
          <a:lstStyle>
            <a:lvl5pPr>
              <a:defRPr baseline="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lang="en-US" dirty="0"/>
          </a:p>
        </p:txBody>
      </p:sp>
      <p:sp>
        <p:nvSpPr>
          <p:cNvPr id="6" name="Slide Number Placeholder 5"/>
          <p:cNvSpPr>
            <a:spLocks noGrp="1"/>
          </p:cNvSpPr>
          <p:nvPr>
            <p:ph type="sldNum" sz="quarter" idx="12"/>
          </p:nvPr>
        </p:nvSpPr>
        <p:spPr/>
        <p:txBody>
          <a:bodyPr/>
          <a:lstStyle/>
          <a:p>
            <a:fld id="{72D0B5E4-0B31-9D4D-A564-7E7B77729B8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199" y="6356352"/>
            <a:ext cx="3744920" cy="365125"/>
          </a:xfrm>
        </p:spPr>
        <p:txBody>
          <a:bodyPr/>
          <a:lstStyle/>
          <a:p>
            <a:r>
              <a:rPr lang="en-US" smtClean="0"/>
              <a:t>© 2014 SOLARWINDS WORLDWIDE, LLC.  ALL RIGHTS RESERVED.</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5pPr>
              <a:defRPr baseline="0"/>
            </a:lvl5pPr>
            <a:lvl7pPr>
              <a:defRPr baseline="0"/>
            </a:lvl7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lang="en-US" dirty="0"/>
          </a:p>
        </p:txBody>
      </p:sp>
      <p:sp>
        <p:nvSpPr>
          <p:cNvPr id="6" name="Slide Number Placeholder 5"/>
          <p:cNvSpPr>
            <a:spLocks noGrp="1"/>
          </p:cNvSpPr>
          <p:nvPr>
            <p:ph type="sldNum" sz="quarter" idx="12"/>
          </p:nvPr>
        </p:nvSpPr>
        <p:spPr/>
        <p:txBody>
          <a:bodyPr/>
          <a:lstStyle/>
          <a:p>
            <a:fld id="{72D0B5E4-0B31-9D4D-A564-7E7B77729B8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57200" y="6356352"/>
            <a:ext cx="3636826" cy="365125"/>
          </a:xfrm>
        </p:spPr>
        <p:txBody>
          <a:bodyPr/>
          <a:lstStyle/>
          <a:p>
            <a:r>
              <a:rPr lang="en-US" smtClean="0"/>
              <a:t>© 2014 SOLARWINDS WORLDWIDE, LLC.  ALL RIGHTS RESERVED.</a:t>
            </a:r>
            <a:endParaRPr lang="en-US" dirty="0"/>
          </a:p>
        </p:txBody>
      </p:sp>
      <p:sp>
        <p:nvSpPr>
          <p:cNvPr id="7" name="Rectangle 6"/>
          <p:cNvSpPr/>
          <p:nvPr userDrawn="1"/>
        </p:nvSpPr>
        <p:spPr>
          <a:xfrm>
            <a:off x="0" y="2"/>
            <a:ext cx="9144000" cy="11479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itle-gray.png"/>
          <p:cNvPicPr>
            <a:picLocks noChangeAspect="1"/>
          </p:cNvPicPr>
          <p:nvPr userDrawn="1"/>
        </p:nvPicPr>
        <p:blipFill>
          <a:blip r:embed="rId2"/>
          <a:srcRect t="33693"/>
          <a:stretch>
            <a:fillRect/>
          </a:stretch>
        </p:blipFill>
        <p:spPr>
          <a:xfrm>
            <a:off x="0" y="1766657"/>
            <a:ext cx="9144000" cy="3540875"/>
          </a:xfrm>
          <a:prstGeom prst="rect">
            <a:avLst/>
          </a:prstGeom>
        </p:spPr>
      </p:pic>
      <p:sp>
        <p:nvSpPr>
          <p:cNvPr id="2" name="Title 1"/>
          <p:cNvSpPr>
            <a:spLocks noGrp="1"/>
          </p:cNvSpPr>
          <p:nvPr>
            <p:ph type="title"/>
          </p:nvPr>
        </p:nvSpPr>
        <p:spPr>
          <a:xfrm>
            <a:off x="1574800" y="2124073"/>
            <a:ext cx="6919913" cy="1362075"/>
          </a:xfrm>
        </p:spPr>
        <p:txBody>
          <a:bodyPr anchor="b">
            <a:normAutofit/>
          </a:bodyPr>
          <a:lstStyle>
            <a:lvl1pPr algn="r">
              <a:defRPr sz="3600" b="1"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1574800" y="3641194"/>
            <a:ext cx="6919913" cy="1500187"/>
          </a:xfrm>
        </p:spPr>
        <p:txBody>
          <a:bodyPr anchor="t">
            <a:normAutofit/>
          </a:bodyPr>
          <a:lstStyle>
            <a:lvl1pPr marL="0" indent="0" algn="r">
              <a:buNone/>
              <a:defRPr sz="18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6" name="Slide Number Placeholder 5"/>
          <p:cNvSpPr>
            <a:spLocks noGrp="1"/>
          </p:cNvSpPr>
          <p:nvPr>
            <p:ph type="sldNum" sz="quarter" idx="12"/>
          </p:nvPr>
        </p:nvSpPr>
        <p:spPr/>
        <p:txBody>
          <a:bodyPr/>
          <a:lstStyle/>
          <a:p>
            <a:fld id="{72D0B5E4-0B31-9D4D-A564-7E7B77729B8E}" type="slidenum">
              <a:rPr lang="en-US" smtClean="0"/>
              <a:pPr/>
              <a:t>‹#›</a:t>
            </a:fld>
            <a:endParaRPr lang="en-US"/>
          </a:p>
        </p:txBody>
      </p:sp>
      <p:pic>
        <p:nvPicPr>
          <p:cNvPr id="10" name="Picture 9" descr="flame-watermark.png"/>
          <p:cNvPicPr>
            <a:picLocks noChangeAspect="1"/>
          </p:cNvPicPr>
          <p:nvPr userDrawn="1"/>
        </p:nvPicPr>
        <p:blipFill>
          <a:blip r:embed="rId3">
            <a:alphaModFix amt="15000"/>
          </a:blip>
          <a:srcRect l="27676"/>
          <a:stretch>
            <a:fillRect/>
          </a:stretch>
        </p:blipFill>
        <p:spPr>
          <a:xfrm>
            <a:off x="1" y="1864350"/>
            <a:ext cx="2271836" cy="336804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57199" y="6356352"/>
            <a:ext cx="3650337" cy="365125"/>
          </a:xfrm>
        </p:spPr>
        <p:txBody>
          <a:bodyPr/>
          <a:lstStyle/>
          <a:p>
            <a:r>
              <a:rPr lang="en-US" smtClean="0"/>
              <a:t>© 2014 SOLARWINDS WORLDWIDE, LLC.  ALL RIGHTS RESERVED.</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71601"/>
            <a:ext cx="4038600" cy="4754563"/>
          </a:xfrm>
        </p:spPr>
        <p:txBody>
          <a:bodyPr/>
          <a:lstStyle>
            <a:lvl1pPr>
              <a:defRPr sz="2400"/>
            </a:lvl1pPr>
            <a:lvl2pPr marL="625475" indent="-285750">
              <a:defRPr sz="2000"/>
            </a:lvl2pPr>
            <a:lvl3pPr marL="855663" indent="-228600">
              <a:defRPr sz="1800"/>
            </a:lvl3pPr>
            <a:lvl4pPr marL="1084263" indent="-228600">
              <a:defRPr sz="1600"/>
            </a:lvl4pPr>
            <a:lvl5pPr marL="1312863" indent="-228600">
              <a:defRPr sz="1600" baseline="0"/>
            </a:lvl5pPr>
            <a:lvl6pPr marL="1541463" indent="-228600">
              <a:defRPr sz="1600"/>
            </a:lvl6pPr>
            <a:lvl7pPr marL="1770063" indent="-228600">
              <a:defRPr sz="1600"/>
            </a:lvl7pPr>
            <a:lvl8pPr marL="2176463" indent="-228600">
              <a:defRPr sz="16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7"/>
            <a:r>
              <a:rPr lang="en-US" dirty="0" smtClean="0"/>
              <a:t>Ninth level</a:t>
            </a:r>
            <a:endParaRPr lang="en-US" dirty="0"/>
          </a:p>
        </p:txBody>
      </p:sp>
      <p:sp>
        <p:nvSpPr>
          <p:cNvPr id="4" name="Content Placeholder 3"/>
          <p:cNvSpPr>
            <a:spLocks noGrp="1"/>
          </p:cNvSpPr>
          <p:nvPr>
            <p:ph sz="half" idx="2"/>
          </p:nvPr>
        </p:nvSpPr>
        <p:spPr>
          <a:xfrm>
            <a:off x="4648200" y="1371601"/>
            <a:ext cx="4038600" cy="4754563"/>
          </a:xfrm>
        </p:spPr>
        <p:txBody>
          <a:bodyPr/>
          <a:lstStyle>
            <a:lvl1pPr>
              <a:defRPr sz="2400"/>
            </a:lvl1pPr>
            <a:lvl2pPr marL="625475" indent="-285750">
              <a:defRPr sz="2000"/>
            </a:lvl2pPr>
            <a:lvl3pPr marL="855663" indent="-228600">
              <a:defRPr sz="1800"/>
            </a:lvl3pPr>
            <a:lvl4pPr marL="1084263" indent="-228600">
              <a:defRPr sz="1600"/>
            </a:lvl4pPr>
            <a:lvl5pPr marL="1312863" indent="-228600">
              <a:defRPr sz="1600" baseline="0"/>
            </a:lvl5pPr>
            <a:lvl6pPr marL="1490663" indent="-228600">
              <a:defRPr sz="1600"/>
            </a:lvl6pPr>
            <a:lvl7pPr marL="1719263" indent="-228600">
              <a:defRPr sz="1600"/>
            </a:lvl7pPr>
            <a:lvl8pPr marL="2057400" indent="-228600">
              <a:defRPr sz="16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 level</a:t>
            </a:r>
          </a:p>
          <a:p>
            <a:pPr lvl="7"/>
            <a:r>
              <a:rPr lang="en-US" dirty="0" smtClean="0"/>
              <a:t>Ninth level</a:t>
            </a:r>
            <a:endParaRPr lang="en-US" dirty="0"/>
          </a:p>
        </p:txBody>
      </p:sp>
      <p:sp>
        <p:nvSpPr>
          <p:cNvPr id="7" name="Slide Number Placeholder 6"/>
          <p:cNvSpPr>
            <a:spLocks noGrp="1"/>
          </p:cNvSpPr>
          <p:nvPr>
            <p:ph type="sldNum" sz="quarter" idx="12"/>
          </p:nvPr>
        </p:nvSpPr>
        <p:spPr/>
        <p:txBody>
          <a:bodyPr/>
          <a:lstStyle/>
          <a:p>
            <a:fld id="{72D0B5E4-0B31-9D4D-A564-7E7B77729B8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a:xfrm>
            <a:off x="457200" y="6356352"/>
            <a:ext cx="3717896" cy="365125"/>
          </a:xfrm>
        </p:spPr>
        <p:txBody>
          <a:bodyPr/>
          <a:lstStyle/>
          <a:p>
            <a:r>
              <a:rPr lang="en-US" smtClean="0"/>
              <a:t>© 2014 SOLARWINDS WORLDWIDE, LLC.  ALL RIGHTS RESERVED.</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371600"/>
            <a:ext cx="4040188" cy="63976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marL="625475" indent="-285750">
              <a:defRPr sz="2000"/>
            </a:lvl2pPr>
            <a:lvl3pPr marL="855663" indent="-228600">
              <a:defRPr sz="1800"/>
            </a:lvl3pPr>
            <a:lvl4pPr marL="1084263" indent="-228600">
              <a:defRPr sz="1600"/>
            </a:lvl4pPr>
            <a:lvl5pPr marL="1312863" indent="-228600">
              <a:defRPr sz="1600" baseline="0"/>
            </a:lvl5pPr>
            <a:lvl6pPr marL="1541463" indent="-228600">
              <a:defRPr sz="1600"/>
            </a:lvl6pPr>
            <a:lvl7pPr marL="1770063" indent="-228600">
              <a:tabLst/>
              <a:defRPr sz="1600"/>
            </a:lvl7pPr>
            <a:lvl8pPr marL="2116138" indent="-228600">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7"/>
            <a:r>
              <a:rPr lang="en-US" dirty="0" smtClean="0"/>
              <a:t>Ninth level</a:t>
            </a:r>
            <a:endParaRPr lang="en-US" dirty="0"/>
          </a:p>
        </p:txBody>
      </p:sp>
      <p:sp>
        <p:nvSpPr>
          <p:cNvPr id="5" name="Text Placeholder 4"/>
          <p:cNvSpPr>
            <a:spLocks noGrp="1"/>
          </p:cNvSpPr>
          <p:nvPr>
            <p:ph type="body" sz="quarter" idx="3"/>
          </p:nvPr>
        </p:nvSpPr>
        <p:spPr>
          <a:xfrm>
            <a:off x="4645025" y="1371600"/>
            <a:ext cx="4041775" cy="639762"/>
          </a:xfrm>
        </p:spPr>
        <p:txBody>
          <a:bodyPr anchor="t"/>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marL="625475" indent="-285750">
              <a:defRPr sz="2000"/>
            </a:lvl2pPr>
            <a:lvl3pPr marL="855663" indent="-228600">
              <a:defRPr sz="1800"/>
            </a:lvl3pPr>
            <a:lvl4pPr marL="1084263" indent="-228600">
              <a:defRPr sz="1600"/>
            </a:lvl4pPr>
            <a:lvl5pPr marL="1312863" indent="-228600">
              <a:defRPr sz="1600"/>
            </a:lvl5pPr>
            <a:lvl6pPr marL="1600200" indent="-228600">
              <a:defRPr sz="1600"/>
            </a:lvl6pPr>
            <a:lvl7pPr marL="1828800" indent="-228600">
              <a:defRPr sz="1600"/>
            </a:lvl7pPr>
            <a:lvl8pPr marL="2176463" indent="-228600">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7"/>
            <a:r>
              <a:rPr lang="en-US" dirty="0" smtClean="0"/>
              <a:t>Ninth level</a:t>
            </a:r>
            <a:endParaRPr lang="en-US" dirty="0"/>
          </a:p>
        </p:txBody>
      </p:sp>
      <p:sp>
        <p:nvSpPr>
          <p:cNvPr id="9" name="Slide Number Placeholder 8"/>
          <p:cNvSpPr>
            <a:spLocks noGrp="1"/>
          </p:cNvSpPr>
          <p:nvPr>
            <p:ph type="sldNum" sz="quarter" idx="12"/>
          </p:nvPr>
        </p:nvSpPr>
        <p:spPr/>
        <p:txBody>
          <a:bodyPr/>
          <a:lstStyle/>
          <a:p>
            <a:fld id="{72D0B5E4-0B31-9D4D-A564-7E7B77729B8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57199" y="6356352"/>
            <a:ext cx="3677361" cy="365125"/>
          </a:xfrm>
        </p:spPr>
        <p:txBody>
          <a:bodyPr/>
          <a:lstStyle/>
          <a:p>
            <a:r>
              <a:rPr lang="en-US" smtClean="0"/>
              <a:t>© 2014 SOLARWINDS WORLDWIDE, LLC.  ALL RIGHTS RESERVED.</a:t>
            </a:r>
            <a:endParaRPr lang="en-US" dirty="0"/>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5" name="Slide Number Placeholder 4"/>
          <p:cNvSpPr>
            <a:spLocks noGrp="1"/>
          </p:cNvSpPr>
          <p:nvPr>
            <p:ph type="sldNum" sz="quarter" idx="12"/>
          </p:nvPr>
        </p:nvSpPr>
        <p:spPr/>
        <p:txBody>
          <a:bodyPr/>
          <a:lstStyle/>
          <a:p>
            <a:fld id="{72D0B5E4-0B31-9D4D-A564-7E7B77729B8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457200" y="6356352"/>
            <a:ext cx="3596291" cy="365125"/>
          </a:xfrm>
        </p:spPr>
        <p:txBody>
          <a:bodyPr/>
          <a:lstStyle/>
          <a:p>
            <a:r>
              <a:rPr lang="en-US" smtClean="0"/>
              <a:t>© 2014 SOLARWINDS WORLDWIDE, LLC.  ALL RIGHTS RESERVED.</a:t>
            </a:r>
            <a:endParaRPr lang="en-US"/>
          </a:p>
        </p:txBody>
      </p:sp>
      <p:sp>
        <p:nvSpPr>
          <p:cNvPr id="4" name="Slide Number Placeholder 3"/>
          <p:cNvSpPr>
            <a:spLocks noGrp="1"/>
          </p:cNvSpPr>
          <p:nvPr>
            <p:ph type="sldNum" sz="quarter" idx="12"/>
          </p:nvPr>
        </p:nvSpPr>
        <p:spPr/>
        <p:txBody>
          <a:bodyPr/>
          <a:lstStyle/>
          <a:p>
            <a:fld id="{72D0B5E4-0B31-9D4D-A564-7E7B77729B8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57199" y="6356352"/>
            <a:ext cx="3663849" cy="365125"/>
          </a:xfrm>
        </p:spPr>
        <p:txBody>
          <a:bodyPr/>
          <a:lstStyle/>
          <a:p>
            <a:r>
              <a:rPr lang="en-US" smtClean="0"/>
              <a:t>© 2014 SOLARWINDS WORLDWIDE, LLC.  ALL RIGHTS RESERVED.</a:t>
            </a:r>
            <a:endParaRPr lang="en-US"/>
          </a:p>
        </p:txBody>
      </p:sp>
      <p:sp>
        <p:nvSpPr>
          <p:cNvPr id="2" name="Title 1"/>
          <p:cNvSpPr>
            <a:spLocks noGrp="1"/>
          </p:cNvSpPr>
          <p:nvPr>
            <p:ph type="title"/>
          </p:nvPr>
        </p:nvSpPr>
        <p:spPr>
          <a:xfrm>
            <a:off x="457200" y="0"/>
            <a:ext cx="8229600" cy="1097280"/>
          </a:xfrm>
        </p:spPr>
        <p:txBody>
          <a:bodyPr anchor="ctr">
            <a:noAutofit/>
          </a:bodyPr>
          <a:lstStyle>
            <a:lvl1pPr algn="l">
              <a:defRPr sz="3200" b="1">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1435102"/>
            <a:ext cx="5111750" cy="4691063"/>
          </a:xfrm>
        </p:spPr>
        <p:txBody>
          <a:bodyPr/>
          <a:lstStyle>
            <a:lvl1pPr>
              <a:defRPr sz="2400"/>
            </a:lvl1pPr>
            <a:lvl2pPr>
              <a:defRPr sz="2000"/>
            </a:lvl2pPr>
            <a:lvl3pPr>
              <a:defRPr sz="1800"/>
            </a:lvl3pPr>
            <a:lvl4pPr>
              <a:defRPr sz="1600"/>
            </a:lvl4pPr>
            <a:lvl5pPr>
              <a:defRPr sz="1600" baseline="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endParaRPr lang="en-US" dirty="0"/>
          </a:p>
        </p:txBody>
      </p:sp>
      <p:sp>
        <p:nvSpPr>
          <p:cNvPr id="4" name="Text Placeholder 3"/>
          <p:cNvSpPr>
            <a:spLocks noGrp="1"/>
          </p:cNvSpPr>
          <p:nvPr>
            <p:ph type="body" sz="half" idx="2"/>
          </p:nvPr>
        </p:nvSpPr>
        <p:spPr>
          <a:xfrm>
            <a:off x="457201" y="1435102"/>
            <a:ext cx="3008313" cy="469106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72D0B5E4-0B31-9D4D-A564-7E7B77729B8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457200" y="6356352"/>
            <a:ext cx="3717896" cy="365125"/>
          </a:xfrm>
        </p:spPr>
        <p:txBody>
          <a:bodyPr/>
          <a:lstStyle/>
          <a:p>
            <a:r>
              <a:rPr lang="en-US" smtClean="0"/>
              <a:t>© 2014 SOLARWINDS WORLDWIDE, LLC.  ALL RIGHTS RESERVED.</a:t>
            </a:r>
            <a:endParaRPr lang="en-US" dirty="0"/>
          </a:p>
        </p:txBody>
      </p:sp>
      <p:sp>
        <p:nvSpPr>
          <p:cNvPr id="8" name="Rounded Rectangle 7"/>
          <p:cNvSpPr/>
          <p:nvPr userDrawn="1"/>
        </p:nvSpPr>
        <p:spPr>
          <a:xfrm>
            <a:off x="512861" y="341933"/>
            <a:ext cx="8238352" cy="1229332"/>
          </a:xfrm>
          <a:prstGeom prst="roundRect">
            <a:avLst>
              <a:gd name="adj" fmla="val 6072"/>
            </a:avLst>
          </a:prstGeom>
          <a:gradFill flip="none" rotWithShape="1">
            <a:gsLst>
              <a:gs pos="0">
                <a:schemeClr val="bg1">
                  <a:lumMod val="85000"/>
                </a:schemeClr>
              </a:gs>
              <a:gs pos="52000">
                <a:schemeClr val="bg1"/>
              </a:gs>
            </a:gsLst>
            <a:lin ang="5400000" scaled="0"/>
            <a:tileRect/>
          </a:gradFill>
          <a:ln w="12700" cap="flat" cmpd="sng" algn="ctr">
            <a:solidFill>
              <a:srgbClr val="FFFFF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72D0B5E4-0B31-9D4D-A564-7E7B77729B8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457199" y="6356352"/>
            <a:ext cx="3731407" cy="365125"/>
          </a:xfrm>
          <a:prstGeom prst="rect">
            <a:avLst/>
          </a:prstGeom>
        </p:spPr>
        <p:txBody>
          <a:bodyPr vert="horz" lIns="91440" tIns="45720" rIns="91440" bIns="45720" rtlCol="0" anchor="ctr"/>
          <a:lstStyle>
            <a:lvl1pPr algn="l">
              <a:defRPr sz="1000" cap="all">
                <a:solidFill>
                  <a:schemeClr val="tx1">
                    <a:tint val="75000"/>
                  </a:schemeClr>
                </a:solidFill>
              </a:defRPr>
            </a:lvl1pPr>
          </a:lstStyle>
          <a:p>
            <a:r>
              <a:rPr lang="en-US" smtClean="0"/>
              <a:t>© 2014 SOLARWINDS WORLDWIDE, LLC.  ALL RIGHTS RESERVED.</a:t>
            </a:r>
            <a:endParaRPr lang="en-US" dirty="0"/>
          </a:p>
        </p:txBody>
      </p:sp>
      <p:pic>
        <p:nvPicPr>
          <p:cNvPr id="7" name="Picture 6" descr="slide-gray.png"/>
          <p:cNvPicPr>
            <a:picLocks noChangeAspect="1"/>
          </p:cNvPicPr>
          <p:nvPr userDrawn="1"/>
        </p:nvPicPr>
        <p:blipFill>
          <a:blip r:embed="rId13"/>
          <a:stretch>
            <a:fillRect/>
          </a:stretch>
        </p:blipFill>
        <p:spPr>
          <a:xfrm>
            <a:off x="0" y="0"/>
            <a:ext cx="9144000" cy="1097280"/>
          </a:xfrm>
          <a:prstGeom prst="rect">
            <a:avLst/>
          </a:prstGeom>
        </p:spPr>
      </p:pic>
      <p:sp>
        <p:nvSpPr>
          <p:cNvPr id="8" name="Chord 7"/>
          <p:cNvSpPr/>
          <p:nvPr userDrawn="1"/>
        </p:nvSpPr>
        <p:spPr>
          <a:xfrm rot="5400000">
            <a:off x="4219474" y="6584652"/>
            <a:ext cx="725655" cy="560556"/>
          </a:xfrm>
          <a:prstGeom prst="chord">
            <a:avLst>
              <a:gd name="adj1" fmla="val 5439397"/>
              <a:gd name="adj2" fmla="val 16200040"/>
            </a:avLst>
          </a:prstGeom>
          <a:solidFill>
            <a:srgbClr val="A6A6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0"/>
            <a:ext cx="8229600" cy="109728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71601"/>
            <a:ext cx="8229600" cy="4754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 level</a:t>
            </a:r>
          </a:p>
          <a:p>
            <a:pPr lvl="6"/>
            <a:r>
              <a:rPr lang="en-US" dirty="0" smtClean="0"/>
              <a:t>Seventh level</a:t>
            </a:r>
          </a:p>
          <a:p>
            <a:pPr lvl="7"/>
            <a:r>
              <a:rPr lang="en-US" dirty="0" smtClean="0"/>
              <a:t>Eighth level</a:t>
            </a:r>
          </a:p>
          <a:p>
            <a:pPr lvl="8"/>
            <a:r>
              <a:rPr lang="en-US" dirty="0" smtClean="0"/>
              <a:t>Ninth level</a:t>
            </a:r>
          </a:p>
        </p:txBody>
      </p:sp>
      <p:sp>
        <p:nvSpPr>
          <p:cNvPr id="6" name="Slide Number Placeholder 5"/>
          <p:cNvSpPr>
            <a:spLocks noGrp="1"/>
          </p:cNvSpPr>
          <p:nvPr>
            <p:ph type="sldNum" sz="quarter" idx="4"/>
          </p:nvPr>
        </p:nvSpPr>
        <p:spPr>
          <a:xfrm>
            <a:off x="4302024" y="6474890"/>
            <a:ext cx="560556" cy="365125"/>
          </a:xfrm>
          <a:prstGeom prst="rect">
            <a:avLst/>
          </a:prstGeom>
        </p:spPr>
        <p:txBody>
          <a:bodyPr vert="horz" lIns="91440" tIns="45720" rIns="91440" bIns="45720" rtlCol="0" anchor="b"/>
          <a:lstStyle>
            <a:lvl1pPr algn="ctr">
              <a:defRPr sz="1000">
                <a:solidFill>
                  <a:srgbClr val="FFFFFF"/>
                </a:solidFill>
              </a:defRPr>
            </a:lvl1pPr>
          </a:lstStyle>
          <a:p>
            <a:fld id="{72D0B5E4-0B31-9D4D-A564-7E7B77729B8E}" type="slidenum">
              <a:rPr lang="en-US" smtClean="0"/>
              <a:pPr/>
              <a:t>‹#›</a:t>
            </a:fld>
            <a:endParaRPr lang="en-US"/>
          </a:p>
        </p:txBody>
      </p:sp>
      <p:pic>
        <p:nvPicPr>
          <p:cNvPr id="4" name="Picture 3" descr="sw_logo_primary_RGB_USE.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660194" y="6084302"/>
            <a:ext cx="2340610" cy="8355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457200" rtl="0" eaLnBrk="1" latinLnBrk="0" hangingPunct="1">
        <a:spcBef>
          <a:spcPct val="0"/>
        </a:spcBef>
        <a:buNone/>
        <a:defRPr sz="3200" b="1" kern="1200">
          <a:solidFill>
            <a:schemeClr val="bg1"/>
          </a:solidFill>
          <a:latin typeface="+mj-lt"/>
          <a:ea typeface="+mj-ea"/>
          <a:cs typeface="+mj-cs"/>
        </a:defRPr>
      </a:lvl1pPr>
    </p:titleStyle>
    <p:bodyStyle>
      <a:lvl1pPr marL="342900" indent="-342900" algn="l" defTabSz="457200" rtl="0" eaLnBrk="1" latinLnBrk="0" hangingPunct="1">
        <a:spcBef>
          <a:spcPct val="20000"/>
        </a:spcBef>
        <a:buClr>
          <a:schemeClr val="accent6">
            <a:lumMod val="75000"/>
          </a:schemeClr>
        </a:buClr>
        <a:buFont typeface="Lucida Grande"/>
        <a:buChar char="»"/>
        <a:defRPr sz="24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Clr>
          <a:schemeClr val="bg1">
            <a:lumMod val="75000"/>
          </a:schemeClr>
        </a:buClr>
        <a:buFont typeface="Wingdings" charset="2"/>
        <a:buChar char="§"/>
        <a:defRPr sz="20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Clr>
          <a:schemeClr val="accent6">
            <a:lumMod val="75000"/>
          </a:schemeClr>
        </a:buClr>
        <a:buFont typeface="Arial"/>
        <a:buChar char="•"/>
        <a:defRPr sz="18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Clr>
          <a:schemeClr val="bg1">
            <a:lumMod val="75000"/>
          </a:schemeClr>
        </a:buClr>
        <a:buFont typeface="Arial"/>
        <a:buChar char="•"/>
        <a:defRPr sz="16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chemeClr val="bg1">
            <a:lumMod val="75000"/>
          </a:schemeClr>
        </a:buClr>
        <a:buFont typeface="Arial"/>
        <a:buChar char="•"/>
        <a:defRPr sz="16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Clr>
          <a:schemeClr val="bg1">
            <a:lumMod val="75000"/>
          </a:schemeClr>
        </a:buClr>
        <a:buFont typeface="Arial"/>
        <a:buChar char="•"/>
        <a:defRPr sz="1600" kern="1200">
          <a:solidFill>
            <a:schemeClr val="tx1">
              <a:lumMod val="65000"/>
              <a:lumOff val="35000"/>
            </a:schemeClr>
          </a:solidFill>
          <a:latin typeface="+mn-lt"/>
          <a:ea typeface="+mn-ea"/>
          <a:cs typeface="+mn-cs"/>
        </a:defRPr>
      </a:lvl6pPr>
      <a:lvl7pPr marL="2971800" indent="-228600" algn="l" defTabSz="457200" rtl="0" eaLnBrk="1" latinLnBrk="0" hangingPunct="1">
        <a:spcBef>
          <a:spcPct val="20000"/>
        </a:spcBef>
        <a:buClr>
          <a:schemeClr val="bg1">
            <a:lumMod val="75000"/>
          </a:schemeClr>
        </a:buClr>
        <a:buFont typeface="Arial"/>
        <a:buChar char="•"/>
        <a:defRPr sz="1600" kern="1200" baseline="0">
          <a:solidFill>
            <a:srgbClr val="595959"/>
          </a:solidFill>
          <a:latin typeface="+mn-lt"/>
          <a:ea typeface="+mn-ea"/>
          <a:cs typeface="+mn-cs"/>
        </a:defRPr>
      </a:lvl7pPr>
      <a:lvl8pPr marL="3429000" indent="-228600" algn="l" defTabSz="457200" rtl="0" eaLnBrk="1" latinLnBrk="0" hangingPunct="1">
        <a:spcBef>
          <a:spcPct val="20000"/>
        </a:spcBef>
        <a:buClr>
          <a:schemeClr val="bg1">
            <a:lumMod val="75000"/>
          </a:schemeClr>
        </a:buClr>
        <a:buFont typeface="Arial"/>
        <a:buChar char="•"/>
        <a:defRPr sz="1600" kern="1200">
          <a:solidFill>
            <a:srgbClr val="595959"/>
          </a:solidFill>
          <a:latin typeface="+mn-lt"/>
          <a:ea typeface="+mn-ea"/>
          <a:cs typeface="+mn-cs"/>
        </a:defRPr>
      </a:lvl8pPr>
      <a:lvl9pPr marL="3886200" indent="-228600" algn="l" defTabSz="457200" rtl="0" eaLnBrk="1" latinLnBrk="0" hangingPunct="1">
        <a:spcBef>
          <a:spcPct val="20000"/>
        </a:spcBef>
        <a:buClr>
          <a:schemeClr val="bg1">
            <a:lumMod val="75000"/>
          </a:schemeClr>
        </a:buClr>
        <a:buFont typeface="Arial"/>
        <a:buChar char="•"/>
        <a:defRPr sz="1600" kern="1200">
          <a:solidFill>
            <a:srgbClr val="595959"/>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Wait Types and Response Time Analysis</a:t>
            </a:r>
            <a:endParaRPr lang="en-US" dirty="0"/>
          </a:p>
        </p:txBody>
      </p:sp>
      <p:sp>
        <p:nvSpPr>
          <p:cNvPr id="3" name="Subtitle 2"/>
          <p:cNvSpPr>
            <a:spLocks noGrp="1"/>
          </p:cNvSpPr>
          <p:nvPr>
            <p:ph type="subTitle" idx="1"/>
          </p:nvPr>
        </p:nvSpPr>
        <p:spPr/>
        <p:txBody>
          <a:bodyPr/>
          <a:lstStyle/>
          <a:p>
            <a:r>
              <a:rPr lang="en-US" dirty="0" smtClean="0"/>
              <a:t>Janis Griffin</a:t>
            </a:r>
          </a:p>
          <a:p>
            <a:r>
              <a:rPr lang="en-US" dirty="0" smtClean="0"/>
              <a:t>Senior DBA &amp; Sales Engineer</a:t>
            </a:r>
          </a:p>
        </p:txBody>
      </p:sp>
      <p:sp>
        <p:nvSpPr>
          <p:cNvPr id="4" name="Footer Placeholder 3"/>
          <p:cNvSpPr>
            <a:spLocks noGrp="1"/>
          </p:cNvSpPr>
          <p:nvPr>
            <p:ph type="ftr" sz="quarter" idx="11"/>
          </p:nvPr>
        </p:nvSpPr>
        <p:spPr/>
        <p:txBody>
          <a:bodyPr/>
          <a:lstStyle/>
          <a:p>
            <a:r>
              <a:rPr lang="en-US" dirty="0" smtClean="0"/>
              <a:t>© 2014 SOLARWINDS WORLDWIDE, LLC.  ALL RIGHTS RESERVED.</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Execution Model (cont.)</a:t>
            </a:r>
            <a:endParaRPr lang="en-US" dirty="0"/>
          </a:p>
        </p:txBody>
      </p:sp>
      <p:sp>
        <p:nvSpPr>
          <p:cNvPr id="5" name="AutoShape 9"/>
          <p:cNvSpPr>
            <a:spLocks noChangeArrowheads="1"/>
          </p:cNvSpPr>
          <p:nvPr/>
        </p:nvSpPr>
        <p:spPr bwMode="auto">
          <a:xfrm>
            <a:off x="1619250" y="2349500"/>
            <a:ext cx="1905000" cy="12065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baseline="-25000" dirty="0">
                <a:solidFill>
                  <a:schemeClr val="bg1"/>
                </a:solidFill>
                <a:latin typeface="Arial" panose="020B0604020202020204" pitchFamily="34" charset="0"/>
              </a:rPr>
              <a:t>CPU 1</a:t>
            </a:r>
          </a:p>
          <a:p>
            <a:pPr algn="ctr" eaLnBrk="1" hangingPunct="1"/>
            <a:endParaRPr lang="en-US" altLang="en-US" sz="1800" b="1" baseline="-25000" dirty="0">
              <a:solidFill>
                <a:schemeClr val="bg1"/>
              </a:solidFill>
              <a:latin typeface="Arial" panose="020B0604020202020204" pitchFamily="34" charset="0"/>
            </a:endParaRPr>
          </a:p>
          <a:p>
            <a:pPr algn="ctr" eaLnBrk="1" hangingPunct="1"/>
            <a:r>
              <a:rPr lang="en-US" altLang="en-US" sz="1800" b="1" baseline="-25000" dirty="0">
                <a:solidFill>
                  <a:schemeClr val="bg1"/>
                </a:solidFill>
                <a:latin typeface="Arial" panose="020B0604020202020204" pitchFamily="34" charset="0"/>
              </a:rPr>
              <a:t>SPID 60 – Running</a:t>
            </a:r>
          </a:p>
          <a:p>
            <a:pPr algn="ctr" eaLnBrk="1" hangingPunct="1"/>
            <a:endParaRPr lang="en-US" altLang="en-US" sz="1800" baseline="-25000" dirty="0">
              <a:solidFill>
                <a:schemeClr val="bg1"/>
              </a:solidFill>
              <a:latin typeface="Arial" panose="020B0604020202020204" pitchFamily="34" charset="0"/>
            </a:endParaRPr>
          </a:p>
        </p:txBody>
      </p:sp>
      <p:sp>
        <p:nvSpPr>
          <p:cNvPr id="6" name="AutoShape 9"/>
          <p:cNvSpPr>
            <a:spLocks noChangeArrowheads="1"/>
          </p:cNvSpPr>
          <p:nvPr/>
        </p:nvSpPr>
        <p:spPr bwMode="auto">
          <a:xfrm>
            <a:off x="1619250" y="4000500"/>
            <a:ext cx="1905000" cy="13970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baseline="-25000" dirty="0">
                <a:solidFill>
                  <a:schemeClr val="bg1"/>
                </a:solidFill>
                <a:latin typeface="Arial" panose="020B0604020202020204" pitchFamily="34" charset="0"/>
              </a:rPr>
              <a:t>CPU 1 Queue</a:t>
            </a:r>
          </a:p>
          <a:p>
            <a:pPr algn="ctr" eaLnBrk="1" hangingPunct="1"/>
            <a:endParaRPr lang="en-US" altLang="en-US" sz="1800" b="1" baseline="-25000" dirty="0">
              <a:solidFill>
                <a:schemeClr val="bg1"/>
              </a:solidFill>
              <a:latin typeface="Arial" panose="020B0604020202020204" pitchFamily="34" charset="0"/>
            </a:endParaRPr>
          </a:p>
          <a:p>
            <a:pPr algn="ctr" eaLnBrk="1" hangingPunct="1"/>
            <a:r>
              <a:rPr lang="en-US" altLang="en-US" sz="1800" b="1" baseline="-25000" dirty="0">
                <a:solidFill>
                  <a:schemeClr val="bg1"/>
                </a:solidFill>
                <a:latin typeface="Arial" panose="020B0604020202020204" pitchFamily="34" charset="0"/>
              </a:rPr>
              <a:t>SPID 51 – Runnable</a:t>
            </a:r>
          </a:p>
          <a:p>
            <a:pPr algn="ctr" eaLnBrk="1" hangingPunct="1"/>
            <a:r>
              <a:rPr lang="en-US" altLang="en-US" sz="1800" b="1" baseline="-25000" dirty="0">
                <a:solidFill>
                  <a:schemeClr val="bg1"/>
                </a:solidFill>
                <a:latin typeface="Arial" panose="020B0604020202020204" pitchFamily="34" charset="0"/>
              </a:rPr>
              <a:t>SPID 61 – Runnable</a:t>
            </a:r>
          </a:p>
          <a:p>
            <a:pPr algn="ctr" eaLnBrk="1" hangingPunct="1"/>
            <a:endParaRPr lang="en-US" altLang="en-US" sz="1800" baseline="-25000" dirty="0">
              <a:solidFill>
                <a:schemeClr val="bg1"/>
              </a:solidFill>
              <a:latin typeface="Arial" panose="020B0604020202020204" pitchFamily="34" charset="0"/>
            </a:endParaRPr>
          </a:p>
        </p:txBody>
      </p:sp>
      <p:sp>
        <p:nvSpPr>
          <p:cNvPr id="7" name="AutoShape 9"/>
          <p:cNvSpPr>
            <a:spLocks noChangeArrowheads="1"/>
          </p:cNvSpPr>
          <p:nvPr/>
        </p:nvSpPr>
        <p:spPr bwMode="auto">
          <a:xfrm>
            <a:off x="3952875" y="2349500"/>
            <a:ext cx="3286125" cy="21590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baseline="-25000" dirty="0">
                <a:solidFill>
                  <a:schemeClr val="bg1"/>
                </a:solidFill>
                <a:latin typeface="Arial" panose="020B0604020202020204" pitchFamily="34" charset="0"/>
              </a:rPr>
              <a:t>Waiter List</a:t>
            </a:r>
          </a:p>
          <a:p>
            <a:pPr eaLnBrk="1" hangingPunct="1"/>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a:solidFill>
                  <a:schemeClr val="bg1"/>
                </a:solidFill>
                <a:latin typeface="Arial" panose="020B0604020202020204" pitchFamily="34" charset="0"/>
              </a:rPr>
              <a:t>SPID 52 – ASYNC_NETWORK_IO</a:t>
            </a:r>
          </a:p>
          <a:p>
            <a:pPr eaLnBrk="1" hangingPunct="1"/>
            <a:r>
              <a:rPr lang="en-US" altLang="en-US" sz="1800" b="1" baseline="-25000" dirty="0">
                <a:solidFill>
                  <a:schemeClr val="bg1"/>
                </a:solidFill>
                <a:latin typeface="Arial" panose="020B0604020202020204" pitchFamily="34" charset="0"/>
              </a:rPr>
              <a:t>SPID 53 – OLEDB</a:t>
            </a:r>
          </a:p>
          <a:p>
            <a:pPr eaLnBrk="1" hangingPunct="1"/>
            <a:r>
              <a:rPr lang="en-US" altLang="en-US" sz="1800" b="1" baseline="-25000" dirty="0">
                <a:solidFill>
                  <a:schemeClr val="bg1"/>
                </a:solidFill>
                <a:latin typeface="Arial" panose="020B0604020202020204" pitchFamily="34" charset="0"/>
              </a:rPr>
              <a:t>SPID 54 – PAGELATCH_IO</a:t>
            </a:r>
          </a:p>
          <a:p>
            <a:pPr eaLnBrk="1" hangingPunct="1"/>
            <a:r>
              <a:rPr lang="en-US" altLang="en-US" sz="1800" b="1" baseline="-25000" dirty="0">
                <a:solidFill>
                  <a:schemeClr val="bg1"/>
                </a:solidFill>
                <a:latin typeface="Arial" panose="020B0604020202020204" pitchFamily="34" charset="0"/>
              </a:rPr>
              <a:t>SPID 57 – LCK_M_S</a:t>
            </a:r>
          </a:p>
          <a:p>
            <a:pPr eaLnBrk="1" hangingPunct="1"/>
            <a:r>
              <a:rPr lang="en-US" altLang="en-US" sz="1800" b="1" baseline="-25000" dirty="0">
                <a:solidFill>
                  <a:schemeClr val="bg1"/>
                </a:solidFill>
                <a:latin typeface="Arial" panose="020B0604020202020204" pitchFamily="34" charset="0"/>
              </a:rPr>
              <a:t>SPID 59 – WRITELOG</a:t>
            </a:r>
          </a:p>
          <a:p>
            <a:pPr eaLnBrk="1" hangingPunct="1"/>
            <a:endParaRPr lang="en-US" altLang="en-US" sz="1800" baseline="-25000" dirty="0">
              <a:solidFill>
                <a:schemeClr val="bg1"/>
              </a:solidFill>
              <a:latin typeface="Arial" panose="020B0604020202020204" pitchFamily="34" charset="0"/>
            </a:endParaRPr>
          </a:p>
        </p:txBody>
      </p:sp>
      <p:sp>
        <p:nvSpPr>
          <p:cNvPr id="8" name="AutoShape 9"/>
          <p:cNvSpPr>
            <a:spLocks noChangeArrowheads="1"/>
          </p:cNvSpPr>
          <p:nvPr/>
        </p:nvSpPr>
        <p:spPr bwMode="auto">
          <a:xfrm>
            <a:off x="1619250" y="2349500"/>
            <a:ext cx="1905000" cy="13335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baseline="-25000" dirty="0">
                <a:solidFill>
                  <a:schemeClr val="bg1"/>
                </a:solidFill>
                <a:latin typeface="Arial" panose="020B0604020202020204" pitchFamily="34" charset="0"/>
              </a:rPr>
              <a:t>CPU 1</a:t>
            </a:r>
          </a:p>
          <a:p>
            <a:pPr algn="ctr" eaLnBrk="1" hangingPunct="1"/>
            <a:endParaRPr lang="en-US" altLang="en-US" sz="1800" b="1" baseline="-25000" dirty="0">
              <a:solidFill>
                <a:schemeClr val="bg1"/>
              </a:solidFill>
              <a:latin typeface="Arial" panose="020B0604020202020204" pitchFamily="34" charset="0"/>
            </a:endParaRPr>
          </a:p>
          <a:p>
            <a:pPr algn="ctr" eaLnBrk="1" hangingPunct="1"/>
            <a:r>
              <a:rPr lang="en-US" altLang="en-US" sz="1800" b="1" baseline="-25000" dirty="0">
                <a:solidFill>
                  <a:schemeClr val="bg1"/>
                </a:solidFill>
                <a:latin typeface="Arial" panose="020B0604020202020204" pitchFamily="34" charset="0"/>
              </a:rPr>
              <a:t>SPID 60 – Running</a:t>
            </a:r>
          </a:p>
          <a:p>
            <a:pPr algn="ctr" eaLnBrk="1" hangingPunct="1"/>
            <a:r>
              <a:rPr lang="en-US" altLang="en-US" sz="1800" b="1" baseline="-25000" dirty="0">
                <a:solidFill>
                  <a:schemeClr val="bg1"/>
                </a:solidFill>
                <a:latin typeface="Arial" panose="020B0604020202020204" pitchFamily="34" charset="0"/>
              </a:rPr>
              <a:t>(Needs to perform IO)</a:t>
            </a:r>
          </a:p>
          <a:p>
            <a:pPr algn="ctr" eaLnBrk="1" hangingPunct="1"/>
            <a:r>
              <a:rPr lang="en-US" altLang="en-US" sz="1800" b="1" baseline="-25000" dirty="0">
                <a:solidFill>
                  <a:schemeClr val="bg1"/>
                </a:solidFill>
                <a:latin typeface="Arial" panose="020B0604020202020204" pitchFamily="34" charset="0"/>
              </a:rPr>
              <a:t>SPID 51 - Running</a:t>
            </a:r>
          </a:p>
          <a:p>
            <a:pPr algn="ctr" eaLnBrk="1" hangingPunct="1"/>
            <a:endParaRPr lang="en-US" altLang="en-US" sz="1800" baseline="-25000" dirty="0">
              <a:solidFill>
                <a:schemeClr val="bg1"/>
              </a:solidFill>
              <a:latin typeface="Arial" panose="020B0604020202020204" pitchFamily="34" charset="0"/>
            </a:endParaRPr>
          </a:p>
        </p:txBody>
      </p:sp>
      <p:sp>
        <p:nvSpPr>
          <p:cNvPr id="9" name="AutoShape 9"/>
          <p:cNvSpPr>
            <a:spLocks noChangeArrowheads="1"/>
          </p:cNvSpPr>
          <p:nvPr/>
        </p:nvSpPr>
        <p:spPr bwMode="auto">
          <a:xfrm>
            <a:off x="1619250" y="4000500"/>
            <a:ext cx="1905000" cy="15875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baseline="-25000" dirty="0">
                <a:solidFill>
                  <a:schemeClr val="bg1"/>
                </a:solidFill>
                <a:latin typeface="Arial" panose="020B0604020202020204" pitchFamily="34" charset="0"/>
              </a:rPr>
              <a:t>CPU 1 Queue</a:t>
            </a:r>
          </a:p>
          <a:p>
            <a:pPr algn="ctr" eaLnBrk="1" hangingPunct="1"/>
            <a:endParaRPr lang="en-US" altLang="en-US" sz="1800" b="1" baseline="-25000" dirty="0">
              <a:solidFill>
                <a:schemeClr val="bg1"/>
              </a:solidFill>
              <a:latin typeface="Arial" panose="020B0604020202020204" pitchFamily="34" charset="0"/>
            </a:endParaRPr>
          </a:p>
          <a:p>
            <a:pPr algn="ctr" eaLnBrk="1" hangingPunct="1"/>
            <a:r>
              <a:rPr lang="en-US" altLang="en-US" sz="1800" b="1" baseline="-25000" dirty="0">
                <a:solidFill>
                  <a:schemeClr val="bg1"/>
                </a:solidFill>
                <a:latin typeface="Arial" panose="020B0604020202020204" pitchFamily="34" charset="0"/>
              </a:rPr>
              <a:t>SPID 51 – Runnable</a:t>
            </a:r>
          </a:p>
          <a:p>
            <a:pPr algn="ctr" eaLnBrk="1" hangingPunct="1"/>
            <a:r>
              <a:rPr lang="en-US" altLang="en-US" sz="1800" b="1" baseline="-25000" dirty="0">
                <a:solidFill>
                  <a:schemeClr val="bg1"/>
                </a:solidFill>
                <a:latin typeface="Arial" panose="020B0604020202020204" pitchFamily="34" charset="0"/>
              </a:rPr>
              <a:t>SPID 61 – Runnable</a:t>
            </a:r>
          </a:p>
          <a:p>
            <a:pPr algn="ctr" eaLnBrk="1" hangingPunct="1"/>
            <a:r>
              <a:rPr lang="en-US" altLang="en-US" sz="1800" b="1" baseline="-25000" dirty="0">
                <a:solidFill>
                  <a:schemeClr val="bg1"/>
                </a:solidFill>
                <a:latin typeface="Arial" panose="020B0604020202020204" pitchFamily="34" charset="0"/>
              </a:rPr>
              <a:t>SPID 59 – Runnable</a:t>
            </a:r>
          </a:p>
          <a:p>
            <a:pPr algn="ctr" eaLnBrk="1" hangingPunct="1"/>
            <a:endParaRPr lang="en-US" altLang="en-US" sz="1800" baseline="-25000" dirty="0">
              <a:solidFill>
                <a:schemeClr val="bg1"/>
              </a:solidFill>
              <a:latin typeface="Arial" panose="020B0604020202020204" pitchFamily="34" charset="0"/>
            </a:endParaRPr>
          </a:p>
        </p:txBody>
      </p:sp>
      <p:sp>
        <p:nvSpPr>
          <p:cNvPr id="10" name="AutoShape 9"/>
          <p:cNvSpPr>
            <a:spLocks noChangeArrowheads="1"/>
          </p:cNvSpPr>
          <p:nvPr/>
        </p:nvSpPr>
        <p:spPr bwMode="auto">
          <a:xfrm>
            <a:off x="3952875" y="2349500"/>
            <a:ext cx="3286125" cy="21590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baseline="-25000" dirty="0">
                <a:solidFill>
                  <a:schemeClr val="bg1"/>
                </a:solidFill>
                <a:latin typeface="Arial" panose="020B0604020202020204" pitchFamily="34" charset="0"/>
              </a:rPr>
              <a:t>Waiter List</a:t>
            </a:r>
          </a:p>
          <a:p>
            <a:pPr eaLnBrk="1" hangingPunct="1"/>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a:solidFill>
                  <a:schemeClr val="bg1"/>
                </a:solidFill>
                <a:latin typeface="Arial" panose="020B0604020202020204" pitchFamily="34" charset="0"/>
              </a:rPr>
              <a:t>SPID 52 – OLEDB</a:t>
            </a:r>
          </a:p>
          <a:p>
            <a:pPr eaLnBrk="1" hangingPunct="1"/>
            <a:r>
              <a:rPr lang="en-US" altLang="en-US" sz="1800" b="1" baseline="-25000" dirty="0">
                <a:solidFill>
                  <a:schemeClr val="bg1"/>
                </a:solidFill>
                <a:latin typeface="Arial" panose="020B0604020202020204" pitchFamily="34" charset="0"/>
              </a:rPr>
              <a:t>SPID 53 – WRITELOG</a:t>
            </a:r>
          </a:p>
          <a:p>
            <a:pPr eaLnBrk="1" hangingPunct="1"/>
            <a:r>
              <a:rPr lang="en-US" altLang="en-US" sz="1800" b="1" baseline="-25000" dirty="0">
                <a:solidFill>
                  <a:schemeClr val="bg1"/>
                </a:solidFill>
                <a:latin typeface="Arial" panose="020B0604020202020204" pitchFamily="34" charset="0"/>
              </a:rPr>
              <a:t>SPID 54 – PAGELATCH_IO</a:t>
            </a:r>
          </a:p>
          <a:p>
            <a:pPr eaLnBrk="1" hangingPunct="1"/>
            <a:r>
              <a:rPr lang="en-US" altLang="en-US" sz="1800" b="1" baseline="-25000" dirty="0">
                <a:solidFill>
                  <a:schemeClr val="bg1"/>
                </a:solidFill>
                <a:latin typeface="Arial" panose="020B0604020202020204" pitchFamily="34" charset="0"/>
              </a:rPr>
              <a:t>SPID 57 – LCK_M_X</a:t>
            </a:r>
          </a:p>
          <a:p>
            <a:pPr eaLnBrk="1" hangingPunct="1"/>
            <a:r>
              <a:rPr lang="en-US" altLang="en-US" sz="1800" b="1" baseline="-25000" dirty="0">
                <a:solidFill>
                  <a:schemeClr val="bg1"/>
                </a:solidFill>
                <a:latin typeface="Arial" panose="020B0604020202020204" pitchFamily="34" charset="0"/>
              </a:rPr>
              <a:t>SPID 59 – WAITFOR</a:t>
            </a:r>
          </a:p>
          <a:p>
            <a:pPr eaLnBrk="1" hangingPunct="1"/>
            <a:r>
              <a:rPr lang="en-US" altLang="en-US" sz="1800" b="1" baseline="-25000" dirty="0">
                <a:solidFill>
                  <a:schemeClr val="bg1"/>
                </a:solidFill>
                <a:latin typeface="Arial" panose="020B0604020202020204" pitchFamily="34" charset="0"/>
              </a:rPr>
              <a:t>SPID 60 – PAGELATCH_IO</a:t>
            </a:r>
          </a:p>
          <a:p>
            <a:pPr eaLnBrk="1" hangingPunct="1"/>
            <a:endParaRPr lang="en-US" altLang="en-US" sz="1800" baseline="-25000" dirty="0">
              <a:solidFill>
                <a:schemeClr val="bg1"/>
              </a:solidFill>
              <a:latin typeface="Arial" panose="020B0604020202020204" pitchFamily="34" charset="0"/>
            </a:endParaRPr>
          </a:p>
        </p:txBody>
      </p:sp>
      <p:sp>
        <p:nvSpPr>
          <p:cNvPr id="11" name="Line 6"/>
          <p:cNvSpPr>
            <a:spLocks noChangeShapeType="1"/>
          </p:cNvSpPr>
          <p:nvPr/>
        </p:nvSpPr>
        <p:spPr bwMode="auto">
          <a:xfrm>
            <a:off x="3333750" y="3076575"/>
            <a:ext cx="762000" cy="809625"/>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2" name="Line 7"/>
          <p:cNvSpPr>
            <a:spLocks noChangeShapeType="1"/>
          </p:cNvSpPr>
          <p:nvPr/>
        </p:nvSpPr>
        <p:spPr bwMode="auto">
          <a:xfrm flipH="1">
            <a:off x="1238250" y="4632325"/>
            <a:ext cx="619125"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8"/>
          <p:cNvSpPr>
            <a:spLocks noChangeShapeType="1"/>
          </p:cNvSpPr>
          <p:nvPr/>
        </p:nvSpPr>
        <p:spPr bwMode="auto">
          <a:xfrm flipH="1">
            <a:off x="1238250" y="3330575"/>
            <a:ext cx="619125" cy="0"/>
          </a:xfrm>
          <a:prstGeom prst="line">
            <a:avLst/>
          </a:prstGeom>
          <a:noFill/>
          <a:ln w="25400">
            <a:solidFill>
              <a:srgbClr val="FF0000"/>
            </a:solidFill>
            <a:round/>
            <a:headEnd type="triangle" w="lg" len="lg"/>
            <a:tailEnd type="none" w="lg" len="lg"/>
          </a:ln>
          <a:extLst>
            <a:ext uri="{909E8E84-426E-40DD-AFC4-6F175D3DCCD1}">
              <a14:hiddenFill xmlns:a14="http://schemas.microsoft.com/office/drawing/2010/main">
                <a:noFill/>
              </a14:hiddenFill>
            </a:ext>
          </a:extLst>
        </p:spPr>
        <p:txBody>
          <a:bodyPr/>
          <a:lstStyle/>
          <a:p>
            <a:endParaRPr lang="en-US"/>
          </a:p>
        </p:txBody>
      </p:sp>
      <p:sp>
        <p:nvSpPr>
          <p:cNvPr id="14" name="Line 9"/>
          <p:cNvSpPr>
            <a:spLocks noChangeShapeType="1"/>
          </p:cNvSpPr>
          <p:nvPr/>
        </p:nvSpPr>
        <p:spPr bwMode="auto">
          <a:xfrm>
            <a:off x="1238250" y="3330575"/>
            <a:ext cx="0" cy="130175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0"/>
          <p:cNvSpPr>
            <a:spLocks noChangeShapeType="1"/>
          </p:cNvSpPr>
          <p:nvPr/>
        </p:nvSpPr>
        <p:spPr bwMode="auto">
          <a:xfrm flipH="1">
            <a:off x="6953250" y="3752850"/>
            <a:ext cx="619125" cy="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Line 11"/>
          <p:cNvSpPr>
            <a:spLocks noChangeShapeType="1"/>
          </p:cNvSpPr>
          <p:nvPr/>
        </p:nvSpPr>
        <p:spPr bwMode="auto">
          <a:xfrm>
            <a:off x="7572375" y="3752850"/>
            <a:ext cx="0" cy="1257300"/>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2"/>
          <p:cNvSpPr>
            <a:spLocks noChangeShapeType="1"/>
          </p:cNvSpPr>
          <p:nvPr/>
        </p:nvSpPr>
        <p:spPr bwMode="auto">
          <a:xfrm flipH="1">
            <a:off x="3381375" y="5010150"/>
            <a:ext cx="4191000" cy="0"/>
          </a:xfrm>
          <a:prstGeom prst="line">
            <a:avLst/>
          </a:prstGeom>
          <a:noFill/>
          <a:ln w="25400">
            <a:solidFill>
              <a:srgbClr val="FF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8" name="Line 13"/>
          <p:cNvSpPr>
            <a:spLocks noChangeShapeType="1"/>
          </p:cNvSpPr>
          <p:nvPr/>
        </p:nvSpPr>
        <p:spPr bwMode="auto">
          <a:xfrm>
            <a:off x="4095750" y="3736975"/>
            <a:ext cx="19716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14"/>
          <p:cNvSpPr>
            <a:spLocks noChangeShapeType="1"/>
          </p:cNvSpPr>
          <p:nvPr/>
        </p:nvSpPr>
        <p:spPr bwMode="auto">
          <a:xfrm>
            <a:off x="1857375" y="4632325"/>
            <a:ext cx="14763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5"/>
          <p:cNvSpPr>
            <a:spLocks noChangeShapeType="1"/>
          </p:cNvSpPr>
          <p:nvPr/>
        </p:nvSpPr>
        <p:spPr bwMode="auto">
          <a:xfrm>
            <a:off x="1857375" y="2981325"/>
            <a:ext cx="1476375"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31978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Wait Time Tables (2005 &amp; Up)</a:t>
            </a:r>
            <a:endParaRPr lang="en-US" dirty="0"/>
          </a:p>
        </p:txBody>
      </p:sp>
      <p:sp>
        <p:nvSpPr>
          <p:cNvPr id="5" name="AutoShape 9"/>
          <p:cNvSpPr>
            <a:spLocks noChangeArrowheads="1"/>
          </p:cNvSpPr>
          <p:nvPr/>
        </p:nvSpPr>
        <p:spPr bwMode="auto">
          <a:xfrm>
            <a:off x="841375" y="5305425"/>
            <a:ext cx="1905000" cy="8255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baseline="-25000">
                <a:solidFill>
                  <a:schemeClr val="bg1"/>
                </a:solidFill>
                <a:latin typeface="Arial" panose="020B0604020202020204" pitchFamily="34" charset="0"/>
                <a:cs typeface="Arial" panose="020B0604020202020204" pitchFamily="34" charset="0"/>
              </a:rPr>
              <a:t> </a:t>
            </a:r>
            <a:r>
              <a:rPr lang="en-US" altLang="en-US" sz="1800" u="sng" baseline="-25000">
                <a:solidFill>
                  <a:schemeClr val="bg1"/>
                </a:solidFill>
                <a:latin typeface="Arial" panose="020B0604020202020204" pitchFamily="34" charset="0"/>
                <a:cs typeface="Arial" panose="020B0604020202020204" pitchFamily="34" charset="0"/>
              </a:rPr>
              <a:t>dm_exec_sql_text</a:t>
            </a:r>
          </a:p>
          <a:p>
            <a:pPr eaLnBrk="1" hangingPunct="1"/>
            <a:r>
              <a:rPr lang="en-US" altLang="en-US" sz="1800" b="1" baseline="-25000">
                <a:solidFill>
                  <a:schemeClr val="bg1"/>
                </a:solidFill>
                <a:latin typeface="Arial" panose="020B0604020202020204" pitchFamily="34" charset="0"/>
                <a:cs typeface="Arial" panose="020B0604020202020204" pitchFamily="34" charset="0"/>
              </a:rPr>
              <a:t>text</a:t>
            </a:r>
          </a:p>
        </p:txBody>
      </p:sp>
      <p:sp>
        <p:nvSpPr>
          <p:cNvPr id="6" name="AutoShape 9"/>
          <p:cNvSpPr>
            <a:spLocks noChangeArrowheads="1"/>
          </p:cNvSpPr>
          <p:nvPr/>
        </p:nvSpPr>
        <p:spPr bwMode="auto">
          <a:xfrm>
            <a:off x="3597275" y="2190750"/>
            <a:ext cx="1905000" cy="127635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u="sng" baseline="-25000" dirty="0" err="1">
                <a:solidFill>
                  <a:schemeClr val="bg1"/>
                </a:solidFill>
                <a:latin typeface="Arial" panose="020B0604020202020204" pitchFamily="34" charset="0"/>
              </a:rPr>
              <a:t>dm_exec_sessions</a:t>
            </a:r>
            <a:endParaRPr lang="en-US" altLang="en-US" sz="1800" b="1" u="sng"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login_time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login_name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host_name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program_name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session_id</a:t>
            </a:r>
            <a:endParaRPr lang="en-US" altLang="en-US" sz="1800" b="1" baseline="-25000" dirty="0">
              <a:solidFill>
                <a:schemeClr val="bg1"/>
              </a:solidFill>
              <a:latin typeface="Arial" panose="020B0604020202020204" pitchFamily="34" charset="0"/>
            </a:endParaRPr>
          </a:p>
        </p:txBody>
      </p:sp>
      <p:sp>
        <p:nvSpPr>
          <p:cNvPr id="7" name="AutoShape 9"/>
          <p:cNvSpPr>
            <a:spLocks noChangeArrowheads="1"/>
          </p:cNvSpPr>
          <p:nvPr/>
        </p:nvSpPr>
        <p:spPr bwMode="auto">
          <a:xfrm>
            <a:off x="3594100" y="5086350"/>
            <a:ext cx="1949450" cy="127635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u="sng" baseline="-25000" dirty="0" err="1">
                <a:solidFill>
                  <a:schemeClr val="bg1"/>
                </a:solidFill>
                <a:latin typeface="Arial" panose="020B0604020202020204" pitchFamily="34" charset="0"/>
              </a:rPr>
              <a:t>dm_exec_query_stats</a:t>
            </a:r>
            <a:endParaRPr lang="en-US" altLang="en-US" sz="1800" b="1" u="sng"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execution_count</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total_logical_writes</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total_physical_reads</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total_logical_reads</a:t>
            </a:r>
            <a:endParaRPr lang="en-US" altLang="en-US" sz="1800" b="1" baseline="-25000" dirty="0">
              <a:solidFill>
                <a:schemeClr val="bg1"/>
              </a:solidFill>
              <a:latin typeface="Arial" panose="020B0604020202020204" pitchFamily="34" charset="0"/>
            </a:endParaRPr>
          </a:p>
          <a:p>
            <a:pPr eaLnBrk="1" hangingPunct="1"/>
            <a:endParaRPr lang="en-US" altLang="en-US" sz="1800" b="1" baseline="-25000" dirty="0">
              <a:solidFill>
                <a:schemeClr val="bg1"/>
              </a:solidFill>
              <a:latin typeface="Arial" panose="020B0604020202020204" pitchFamily="34" charset="0"/>
            </a:endParaRPr>
          </a:p>
        </p:txBody>
      </p:sp>
      <p:sp>
        <p:nvSpPr>
          <p:cNvPr id="8" name="AutoShape 9"/>
          <p:cNvSpPr>
            <a:spLocks noChangeArrowheads="1"/>
          </p:cNvSpPr>
          <p:nvPr/>
        </p:nvSpPr>
        <p:spPr bwMode="auto">
          <a:xfrm>
            <a:off x="6264275" y="2152650"/>
            <a:ext cx="1905000" cy="259715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u="sng" baseline="-25000" dirty="0" err="1">
                <a:solidFill>
                  <a:schemeClr val="bg1"/>
                </a:solidFill>
                <a:latin typeface="Arial" panose="020B0604020202020204" pitchFamily="34" charset="0"/>
              </a:rPr>
              <a:t>dm_exec_requests</a:t>
            </a:r>
            <a:endParaRPr lang="en-US" altLang="en-US" sz="1800" b="1" u="sng"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start_time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a:solidFill>
                  <a:schemeClr val="bg1"/>
                </a:solidFill>
                <a:latin typeface="Arial" panose="020B0604020202020204" pitchFamily="34" charset="0"/>
              </a:rPr>
              <a:t>status</a:t>
            </a:r>
          </a:p>
          <a:p>
            <a:pPr eaLnBrk="1" hangingPunct="1"/>
            <a:r>
              <a:rPr lang="en-US" altLang="en-US" sz="1800" b="1" baseline="-25000" dirty="0" err="1">
                <a:solidFill>
                  <a:schemeClr val="bg1"/>
                </a:solidFill>
                <a:latin typeface="Arial" panose="020B0604020202020204" pitchFamily="34" charset="0"/>
              </a:rPr>
              <a:t>sql_handle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plan_handle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a:solidFill>
                  <a:schemeClr val="bg1"/>
                </a:solidFill>
                <a:latin typeface="Arial" panose="020B0604020202020204" pitchFamily="34" charset="0"/>
              </a:rPr>
              <a:t>start/stop offset</a:t>
            </a:r>
          </a:p>
          <a:p>
            <a:pPr eaLnBrk="1" hangingPunct="1"/>
            <a:r>
              <a:rPr lang="en-US" altLang="en-US" sz="1800" b="1" baseline="-25000" dirty="0" err="1">
                <a:solidFill>
                  <a:schemeClr val="bg1"/>
                </a:solidFill>
                <a:latin typeface="Arial" panose="020B0604020202020204" pitchFamily="34" charset="0"/>
              </a:rPr>
              <a:t>database_id</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user_id</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blocking_session</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wait_type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wait_time</a:t>
            </a:r>
            <a:endParaRPr lang="en-US" altLang="en-US" sz="1800" b="1" baseline="-25000" dirty="0">
              <a:solidFill>
                <a:schemeClr val="bg1"/>
              </a:solidFill>
              <a:latin typeface="Arial" panose="020B0604020202020204" pitchFamily="34" charset="0"/>
            </a:endParaRPr>
          </a:p>
        </p:txBody>
      </p:sp>
      <p:sp>
        <p:nvSpPr>
          <p:cNvPr id="9" name="AutoShape 9"/>
          <p:cNvSpPr>
            <a:spLocks noChangeArrowheads="1"/>
          </p:cNvSpPr>
          <p:nvPr/>
        </p:nvSpPr>
        <p:spPr bwMode="auto">
          <a:xfrm>
            <a:off x="6286500" y="5108575"/>
            <a:ext cx="2178050" cy="949325"/>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u="sng" baseline="-25000" dirty="0" err="1">
                <a:solidFill>
                  <a:schemeClr val="bg1"/>
                </a:solidFill>
                <a:latin typeface="Arial" panose="020B0604020202020204" pitchFamily="34" charset="0"/>
              </a:rPr>
              <a:t>dm_exec_query_plan</a:t>
            </a:r>
            <a:endParaRPr lang="en-US" altLang="en-US" sz="1800" b="1" u="sng"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query_plan</a:t>
            </a:r>
            <a:endParaRPr lang="en-US" altLang="en-US" sz="1800" b="1" baseline="-25000" dirty="0">
              <a:solidFill>
                <a:schemeClr val="bg1"/>
              </a:solidFill>
              <a:latin typeface="Arial" panose="020B0604020202020204" pitchFamily="34" charset="0"/>
            </a:endParaRPr>
          </a:p>
          <a:p>
            <a:pPr eaLnBrk="1" hangingPunct="1"/>
            <a:endParaRPr lang="en-US" altLang="en-US" sz="1800" b="1" baseline="-25000" dirty="0">
              <a:solidFill>
                <a:schemeClr val="bg1"/>
              </a:solidFill>
              <a:latin typeface="Arial" panose="020B0604020202020204" pitchFamily="34" charset="0"/>
            </a:endParaRPr>
          </a:p>
        </p:txBody>
      </p:sp>
      <p:sp>
        <p:nvSpPr>
          <p:cNvPr id="10" name="AutoShape 9"/>
          <p:cNvSpPr>
            <a:spLocks noChangeArrowheads="1"/>
          </p:cNvSpPr>
          <p:nvPr/>
        </p:nvSpPr>
        <p:spPr bwMode="auto">
          <a:xfrm>
            <a:off x="3635375" y="3721100"/>
            <a:ext cx="1905000" cy="11684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u="sng" baseline="-25000">
                <a:solidFill>
                  <a:schemeClr val="bg1"/>
                </a:solidFill>
                <a:latin typeface="Arial" panose="020B0604020202020204" pitchFamily="34" charset="0"/>
              </a:rPr>
              <a:t>dm_os_wait_stats</a:t>
            </a:r>
          </a:p>
          <a:p>
            <a:pPr eaLnBrk="1" hangingPunct="1"/>
            <a:r>
              <a:rPr lang="en-US" altLang="en-US" sz="1800" b="1" baseline="-25000">
                <a:solidFill>
                  <a:schemeClr val="bg1"/>
                </a:solidFill>
                <a:latin typeface="Arial" panose="020B0604020202020204" pitchFamily="34" charset="0"/>
              </a:rPr>
              <a:t>wait_type</a:t>
            </a:r>
          </a:p>
          <a:p>
            <a:pPr eaLnBrk="1" hangingPunct="1"/>
            <a:r>
              <a:rPr lang="en-US" altLang="en-US" sz="1800" b="1" baseline="-25000">
                <a:solidFill>
                  <a:schemeClr val="bg1"/>
                </a:solidFill>
                <a:latin typeface="Arial" panose="020B0604020202020204" pitchFamily="34" charset="0"/>
              </a:rPr>
              <a:t>waiting_tasks_count</a:t>
            </a:r>
          </a:p>
          <a:p>
            <a:pPr eaLnBrk="1" hangingPunct="1"/>
            <a:r>
              <a:rPr lang="en-US" altLang="en-US" sz="1800" b="1" baseline="-25000">
                <a:solidFill>
                  <a:schemeClr val="bg1"/>
                </a:solidFill>
                <a:latin typeface="Arial" panose="020B0604020202020204" pitchFamily="34" charset="0"/>
              </a:rPr>
              <a:t>wait_time_ms</a:t>
            </a:r>
          </a:p>
        </p:txBody>
      </p:sp>
      <p:sp>
        <p:nvSpPr>
          <p:cNvPr id="11" name="AutoShape 9"/>
          <p:cNvSpPr>
            <a:spLocks noChangeArrowheads="1"/>
          </p:cNvSpPr>
          <p:nvPr/>
        </p:nvSpPr>
        <p:spPr bwMode="auto">
          <a:xfrm>
            <a:off x="790575" y="2127250"/>
            <a:ext cx="1905000" cy="292735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u="sng" baseline="-25000" dirty="0" err="1">
                <a:solidFill>
                  <a:schemeClr val="bg1"/>
                </a:solidFill>
                <a:latin typeface="Arial" panose="020B0604020202020204" pitchFamily="34" charset="0"/>
              </a:rPr>
              <a:t>sysprocesses</a:t>
            </a:r>
            <a:endParaRPr lang="en-US" altLang="en-US" sz="1800" b="1" u="sng"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loginame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a:solidFill>
                  <a:schemeClr val="bg1"/>
                </a:solidFill>
                <a:latin typeface="Arial" panose="020B0604020202020204" pitchFamily="34" charset="0"/>
              </a:rPr>
              <a:t>hostname</a:t>
            </a:r>
          </a:p>
          <a:p>
            <a:pPr eaLnBrk="1" hangingPunct="1"/>
            <a:r>
              <a:rPr lang="en-US" altLang="en-US" sz="1800" b="1" baseline="-25000" dirty="0" err="1">
                <a:solidFill>
                  <a:schemeClr val="bg1"/>
                </a:solidFill>
                <a:latin typeface="Arial" panose="020B0604020202020204" pitchFamily="34" charset="0"/>
              </a:rPr>
              <a:t>programname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spid</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dbid</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waittype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waittime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Lastwaittype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waitresource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sql_handle</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stmt_start</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stmt_end</a:t>
            </a:r>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err="1">
                <a:solidFill>
                  <a:schemeClr val="bg1"/>
                </a:solidFill>
                <a:latin typeface="Arial" panose="020B0604020202020204" pitchFamily="34" charset="0"/>
              </a:rPr>
              <a:t>cmd</a:t>
            </a:r>
            <a:endParaRPr lang="en-US" altLang="en-US" sz="1800" b="1" baseline="-25000" dirty="0">
              <a:solidFill>
                <a:schemeClr val="bg1"/>
              </a:solidFill>
              <a:latin typeface="Arial" panose="020B0604020202020204" pitchFamily="34" charset="0"/>
            </a:endParaRPr>
          </a:p>
        </p:txBody>
      </p:sp>
      <p:sp>
        <p:nvSpPr>
          <p:cNvPr id="12" name="Text Box 10"/>
          <p:cNvSpPr txBox="1">
            <a:spLocks noChangeArrowheads="1"/>
          </p:cNvSpPr>
          <p:nvPr/>
        </p:nvSpPr>
        <p:spPr bwMode="auto">
          <a:xfrm>
            <a:off x="733425" y="1146175"/>
            <a:ext cx="71104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dirty="0"/>
              <a:t>http://msdn.microsoft.com/en-us/library/ms188754.aspx</a:t>
            </a:r>
          </a:p>
          <a:p>
            <a:pPr algn="ctr" eaLnBrk="1" hangingPunct="1"/>
            <a:r>
              <a:rPr lang="en-US" altLang="en-US" dirty="0"/>
              <a:t>http://msdn.microsoft.com/en-us/library/ms188068.aspx</a:t>
            </a:r>
          </a:p>
        </p:txBody>
      </p:sp>
      <p:sp>
        <p:nvSpPr>
          <p:cNvPr id="13" name="TextBox 12"/>
          <p:cNvSpPr txBox="1"/>
          <p:nvPr/>
        </p:nvSpPr>
        <p:spPr>
          <a:xfrm>
            <a:off x="8086372" y="1372565"/>
            <a:ext cx="756356" cy="369332"/>
          </a:xfrm>
          <a:prstGeom prst="rect">
            <a:avLst/>
          </a:prstGeom>
          <a:noFill/>
        </p:spPr>
        <p:txBody>
          <a:bodyPr wrap="square" rtlCol="0">
            <a:spAutoFit/>
          </a:bodyPr>
          <a:lstStyle/>
          <a:p>
            <a:r>
              <a:rPr lang="en-US" dirty="0" smtClean="0"/>
              <a:t>2014</a:t>
            </a:r>
            <a:endParaRPr lang="en-US" dirty="0"/>
          </a:p>
        </p:txBody>
      </p:sp>
      <p:sp>
        <p:nvSpPr>
          <p:cNvPr id="14" name="Right Brace 13"/>
          <p:cNvSpPr/>
          <p:nvPr/>
        </p:nvSpPr>
        <p:spPr>
          <a:xfrm>
            <a:off x="7685792" y="1171890"/>
            <a:ext cx="400580" cy="78769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187625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4294967295"/>
          </p:nvPr>
        </p:nvSpPr>
        <p:spPr>
          <a:xfrm>
            <a:off x="0" y="6477000"/>
            <a:ext cx="38100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183284"/>
              </a:buClr>
              <a:buSzPct val="125000"/>
              <a:buFont typeface="Wingdings" panose="05000000000000000000" pitchFamily="2" charset="2"/>
              <a:buChar char="§"/>
              <a:defRPr sz="2800">
                <a:solidFill>
                  <a:schemeClr val="tx1"/>
                </a:solidFill>
                <a:latin typeface="Tahoma" panose="020B0604030504040204" pitchFamily="34" charset="0"/>
              </a:defRPr>
            </a:lvl1pPr>
            <a:lvl2pPr marL="742950" indent="-285750">
              <a:spcBef>
                <a:spcPct val="20000"/>
              </a:spcBef>
              <a:buClr>
                <a:srgbClr val="183284"/>
              </a:buClr>
              <a:buChar char="•"/>
              <a:defRPr sz="2400">
                <a:solidFill>
                  <a:schemeClr val="tx1"/>
                </a:solidFill>
                <a:latin typeface="Tahoma" panose="020B0604030504040204" pitchFamily="34" charset="0"/>
              </a:defRPr>
            </a:lvl2pPr>
            <a:lvl3pPr marL="1143000" indent="-228600">
              <a:spcBef>
                <a:spcPct val="20000"/>
              </a:spcBef>
              <a:buClr>
                <a:srgbClr val="183284"/>
              </a:buClr>
              <a:buFont typeface="Tahoma" panose="020B0604030504040204" pitchFamily="34" charset="0"/>
              <a:buChar char="–"/>
              <a:defRPr sz="1400">
                <a:solidFill>
                  <a:schemeClr val="tx1"/>
                </a:solidFill>
                <a:latin typeface="Tahoma" panose="020B0604030504040204" pitchFamily="34" charset="0"/>
              </a:defRPr>
            </a:lvl3pPr>
            <a:lvl4pPr marL="1600200" indent="-228600">
              <a:spcBef>
                <a:spcPct val="20000"/>
              </a:spcBef>
              <a:buChar char="–"/>
              <a:defRPr sz="2000">
                <a:solidFill>
                  <a:schemeClr val="accent2"/>
                </a:solidFill>
                <a:latin typeface="Tahoma" panose="020B0604030504040204" pitchFamily="34" charset="0"/>
              </a:defRPr>
            </a:lvl4pPr>
            <a:lvl5pPr marL="2057400" indent="-228600">
              <a:spcBef>
                <a:spcPct val="20000"/>
              </a:spcBef>
              <a:buChar char="»"/>
              <a:defRPr sz="2000">
                <a:solidFill>
                  <a:schemeClr val="accent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accent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accent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accent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accent2"/>
                </a:solidFill>
                <a:latin typeface="Tahoma" panose="020B0604030504040204" pitchFamily="34" charset="0"/>
              </a:defRPr>
            </a:lvl9pPr>
          </a:lstStyle>
          <a:p>
            <a:pPr>
              <a:spcBef>
                <a:spcPct val="0"/>
              </a:spcBef>
              <a:buClrTx/>
              <a:buSzTx/>
              <a:buFontTx/>
              <a:buNone/>
            </a:pPr>
            <a:fld id="{6F590EA3-7687-482B-A6D9-7A0EA1E61A52}" type="slidenum">
              <a:rPr lang="en-US" altLang="en-US" sz="1200">
                <a:solidFill>
                  <a:srgbClr val="183284"/>
                </a:solidFill>
              </a:rPr>
              <a:pPr>
                <a:spcBef>
                  <a:spcPct val="0"/>
                </a:spcBef>
                <a:buClrTx/>
                <a:buSzTx/>
                <a:buFontTx/>
                <a:buNone/>
              </a:pPr>
              <a:t>12</a:t>
            </a:fld>
            <a:endParaRPr lang="en-US" altLang="en-US" sz="1200">
              <a:solidFill>
                <a:srgbClr val="183284"/>
              </a:solidFill>
            </a:endParaRPr>
          </a:p>
        </p:txBody>
      </p:sp>
      <p:sp>
        <p:nvSpPr>
          <p:cNvPr id="19459" name="Rectangle 2"/>
          <p:cNvSpPr>
            <a:spLocks noGrp="1" noChangeArrowheads="1"/>
          </p:cNvSpPr>
          <p:nvPr>
            <p:ph type="body" idx="1"/>
          </p:nvPr>
        </p:nvSpPr>
        <p:spPr/>
        <p:txBody>
          <a:bodyPr/>
          <a:lstStyle/>
          <a:p>
            <a:pPr eaLnBrk="1" hangingPunct="1"/>
            <a:r>
              <a:rPr lang="en-US" altLang="en-US" dirty="0" smtClean="0"/>
              <a:t>Can give an overall performance view</a:t>
            </a:r>
          </a:p>
          <a:p>
            <a:pPr lvl="1" eaLnBrk="1" hangingPunct="1"/>
            <a:r>
              <a:rPr lang="en-US" altLang="en-US" dirty="0" smtClean="0"/>
              <a:t>Can find costly queries and other problems.</a:t>
            </a:r>
          </a:p>
          <a:p>
            <a:pPr eaLnBrk="1" hangingPunct="1"/>
            <a:r>
              <a:rPr lang="en-US" altLang="en-US" dirty="0" smtClean="0"/>
              <a:t>Contents are from instance startup</a:t>
            </a:r>
          </a:p>
          <a:p>
            <a:pPr lvl="1" eaLnBrk="1" hangingPunct="1"/>
            <a:r>
              <a:rPr lang="en-US" altLang="en-US" dirty="0" smtClean="0"/>
              <a:t>No way to tie some information to a timeframe.</a:t>
            </a:r>
          </a:p>
          <a:p>
            <a:pPr lvl="1" eaLnBrk="1" hangingPunct="1"/>
            <a:r>
              <a:rPr lang="en-US" altLang="en-US" dirty="0" smtClean="0"/>
              <a:t>Are these Query stats from today or last week?</a:t>
            </a:r>
          </a:p>
          <a:p>
            <a:pPr eaLnBrk="1" hangingPunct="1"/>
            <a:r>
              <a:rPr lang="en-US" altLang="en-US" dirty="0" smtClean="0"/>
              <a:t>Need to sample data periodically</a:t>
            </a:r>
          </a:p>
          <a:p>
            <a:pPr lvl="1" eaLnBrk="1" hangingPunct="1"/>
            <a:r>
              <a:rPr lang="en-US" altLang="en-US" dirty="0" smtClean="0"/>
              <a:t>Be able to go back to 3:00 pm yesterday when problem occurred.</a:t>
            </a:r>
          </a:p>
          <a:p>
            <a:pPr lvl="1" eaLnBrk="1" hangingPunct="1"/>
            <a:r>
              <a:rPr lang="en-US" altLang="en-US" dirty="0" smtClean="0"/>
              <a:t>How often and when does this query execute?</a:t>
            </a:r>
          </a:p>
          <a:p>
            <a:pPr eaLnBrk="1" hangingPunct="1"/>
            <a:endParaRPr lang="en-US" altLang="en-US" dirty="0" smtClean="0"/>
          </a:p>
        </p:txBody>
      </p:sp>
      <p:sp>
        <p:nvSpPr>
          <p:cNvPr id="19460" name="Rectangle 3"/>
          <p:cNvSpPr>
            <a:spLocks noGrp="1" noChangeArrowheads="1"/>
          </p:cNvSpPr>
          <p:nvPr>
            <p:ph type="title"/>
          </p:nvPr>
        </p:nvSpPr>
        <p:spPr bwMode="auto">
          <a:xfrm>
            <a:off x="819150" y="180975"/>
            <a:ext cx="7038975" cy="7969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dirty="0" smtClean="0"/>
              <a:t>Problems with DMVs</a:t>
            </a:r>
          </a:p>
        </p:txBody>
      </p:sp>
    </p:spTree>
    <p:extLst>
      <p:ext uri="{BB962C8B-B14F-4D97-AF65-F5344CB8AC3E}">
        <p14:creationId xmlns:p14="http://schemas.microsoft.com/office/powerpoint/2010/main" val="22994458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err="1" smtClean="0"/>
              <a:t>Sysprocesses</a:t>
            </a:r>
            <a:r>
              <a:rPr lang="en-US" dirty="0" smtClean="0"/>
              <a:t> Table</a:t>
            </a:r>
            <a:endParaRPr lang="en-US" dirty="0"/>
          </a:p>
        </p:txBody>
      </p:sp>
      <p:sp>
        <p:nvSpPr>
          <p:cNvPr id="4" name="Content Placeholder 3"/>
          <p:cNvSpPr>
            <a:spLocks noGrp="1"/>
          </p:cNvSpPr>
          <p:nvPr>
            <p:ph idx="1"/>
          </p:nvPr>
        </p:nvSpPr>
        <p:spPr/>
        <p:txBody>
          <a:bodyPr>
            <a:normAutofit fontScale="92500" lnSpcReduction="10000"/>
          </a:bodyPr>
          <a:lstStyle/>
          <a:p>
            <a:r>
              <a:rPr lang="en-US" altLang="en-US" b="1" dirty="0" smtClean="0"/>
              <a:t>A </a:t>
            </a:r>
            <a:r>
              <a:rPr lang="en-US" altLang="en-US" b="1" dirty="0"/>
              <a:t>MASTER Table Holds SQL Server Process </a:t>
            </a:r>
            <a:r>
              <a:rPr lang="en-US" altLang="en-US" b="1" dirty="0" smtClean="0"/>
              <a:t>Information</a:t>
            </a:r>
          </a:p>
          <a:p>
            <a:endParaRPr lang="en-US" altLang="en-US" sz="1000" b="1" dirty="0"/>
          </a:p>
          <a:p>
            <a:pPr lvl="1"/>
            <a:r>
              <a:rPr lang="en-US" altLang="en-US" b="1" dirty="0"/>
              <a:t> COLUMNS</a:t>
            </a:r>
          </a:p>
          <a:p>
            <a:pPr marL="857250" lvl="2" indent="0">
              <a:buClr>
                <a:srgbClr val="000099"/>
              </a:buClr>
              <a:buNone/>
            </a:pPr>
            <a:r>
              <a:rPr lang="en-US" altLang="en-US" b="1" dirty="0" err="1" smtClean="0"/>
              <a:t>loginame</a:t>
            </a:r>
            <a:r>
              <a:rPr lang="en-US" altLang="en-US" b="1" dirty="0" smtClean="0"/>
              <a:t>           - </a:t>
            </a:r>
            <a:r>
              <a:rPr lang="en-US" altLang="en-US" b="1" dirty="0"/>
              <a:t>Database user login</a:t>
            </a:r>
          </a:p>
          <a:p>
            <a:pPr marL="857250" lvl="2" indent="0">
              <a:buNone/>
            </a:pPr>
            <a:r>
              <a:rPr lang="en-US" altLang="en-US" b="1" dirty="0" smtClean="0"/>
              <a:t>hostname          </a:t>
            </a:r>
            <a:r>
              <a:rPr lang="en-US" altLang="en-US" b="1" dirty="0"/>
              <a:t>- Name of workstation </a:t>
            </a:r>
          </a:p>
          <a:p>
            <a:pPr marL="857250" lvl="2" indent="0">
              <a:buNone/>
            </a:pPr>
            <a:r>
              <a:rPr lang="en-US" altLang="en-US" b="1" dirty="0" err="1" smtClean="0"/>
              <a:t>programname</a:t>
            </a:r>
            <a:r>
              <a:rPr lang="en-US" altLang="en-US" b="1" dirty="0" smtClean="0"/>
              <a:t>  - </a:t>
            </a:r>
            <a:r>
              <a:rPr lang="en-US" altLang="en-US" b="1" dirty="0"/>
              <a:t>Name of application </a:t>
            </a:r>
          </a:p>
          <a:p>
            <a:pPr marL="857250" lvl="2" indent="0">
              <a:buNone/>
            </a:pPr>
            <a:r>
              <a:rPr lang="en-US" altLang="en-US" b="1" dirty="0" err="1" smtClean="0"/>
              <a:t>spid</a:t>
            </a:r>
            <a:r>
              <a:rPr lang="en-US" altLang="en-US" b="1" dirty="0" smtClean="0"/>
              <a:t>                     - SQL </a:t>
            </a:r>
            <a:r>
              <a:rPr lang="en-US" altLang="en-US" b="1" dirty="0"/>
              <a:t>Server process ID</a:t>
            </a:r>
          </a:p>
          <a:p>
            <a:pPr marL="857250" lvl="2" indent="0">
              <a:buNone/>
            </a:pPr>
            <a:r>
              <a:rPr lang="en-US" altLang="en-US" b="1" dirty="0" err="1" smtClean="0"/>
              <a:t>dbid</a:t>
            </a:r>
            <a:r>
              <a:rPr lang="en-US" altLang="en-US" b="1" dirty="0" smtClean="0"/>
              <a:t>                    </a:t>
            </a:r>
            <a:r>
              <a:rPr lang="en-US" altLang="en-US" b="1" dirty="0"/>
              <a:t>- ID of database currently used by process</a:t>
            </a:r>
          </a:p>
          <a:p>
            <a:pPr marL="857250" lvl="2" indent="0">
              <a:buNone/>
            </a:pPr>
            <a:r>
              <a:rPr lang="en-US" altLang="en-US" b="1" dirty="0" err="1" smtClean="0"/>
              <a:t>waittype</a:t>
            </a:r>
            <a:r>
              <a:rPr lang="en-US" altLang="en-US" b="1" dirty="0" smtClean="0"/>
              <a:t>            </a:t>
            </a:r>
            <a:r>
              <a:rPr lang="en-US" altLang="en-US" b="1" dirty="0"/>
              <a:t>- Binary internal column, 0x0000 if not waiting</a:t>
            </a:r>
          </a:p>
          <a:p>
            <a:pPr marL="857250" lvl="2" indent="0">
              <a:buNone/>
            </a:pPr>
            <a:r>
              <a:rPr lang="en-US" altLang="en-US" b="1" dirty="0" err="1" smtClean="0"/>
              <a:t>lastwaittype</a:t>
            </a:r>
            <a:r>
              <a:rPr lang="en-US" altLang="en-US" b="1" dirty="0" smtClean="0"/>
              <a:t>     </a:t>
            </a:r>
            <a:r>
              <a:rPr lang="en-US" altLang="en-US" b="1" dirty="0"/>
              <a:t>- Name of last or current wait type</a:t>
            </a:r>
          </a:p>
          <a:p>
            <a:pPr marL="857250" lvl="2" indent="0">
              <a:buNone/>
            </a:pPr>
            <a:r>
              <a:rPr lang="en-US" altLang="en-US" b="1" dirty="0" err="1" smtClean="0"/>
              <a:t>sql_handle</a:t>
            </a:r>
            <a:r>
              <a:rPr lang="en-US" altLang="en-US" b="1" dirty="0" smtClean="0"/>
              <a:t>       </a:t>
            </a:r>
            <a:r>
              <a:rPr lang="en-US" altLang="en-US" b="1" dirty="0"/>
              <a:t>- Current executing batch or object</a:t>
            </a:r>
          </a:p>
          <a:p>
            <a:pPr marL="857250" lvl="2" indent="0">
              <a:buNone/>
            </a:pPr>
            <a:r>
              <a:rPr lang="en-US" altLang="en-US" b="1" dirty="0" err="1" smtClean="0"/>
              <a:t>stmt_start</a:t>
            </a:r>
            <a:r>
              <a:rPr lang="en-US" altLang="en-US" b="1" dirty="0" smtClean="0"/>
              <a:t>         </a:t>
            </a:r>
            <a:r>
              <a:rPr lang="en-US" altLang="en-US" b="1" dirty="0"/>
              <a:t>- Starting offset of current SQL as specified</a:t>
            </a:r>
          </a:p>
          <a:p>
            <a:pPr marL="857250" lvl="2" indent="0">
              <a:buNone/>
            </a:pPr>
            <a:r>
              <a:rPr lang="en-US" altLang="en-US" b="1" dirty="0"/>
              <a:t>                                     </a:t>
            </a:r>
            <a:r>
              <a:rPr lang="en-US" altLang="en-US" b="1" dirty="0" smtClean="0"/>
              <a:t> in </a:t>
            </a:r>
            <a:r>
              <a:rPr lang="en-US" altLang="en-US" b="1" dirty="0" err="1"/>
              <a:t>sql_handle</a:t>
            </a:r>
            <a:endParaRPr lang="en-US" altLang="en-US" b="1" dirty="0"/>
          </a:p>
          <a:p>
            <a:pPr marL="857250" lvl="2" indent="0">
              <a:buNone/>
            </a:pPr>
            <a:r>
              <a:rPr lang="en-US" altLang="en-US" b="1" dirty="0" err="1" smtClean="0"/>
              <a:t>stmt_end</a:t>
            </a:r>
            <a:r>
              <a:rPr lang="en-US" altLang="en-US" b="1" dirty="0" smtClean="0"/>
              <a:t>          </a:t>
            </a:r>
            <a:r>
              <a:rPr lang="en-US" altLang="en-US" b="1" dirty="0"/>
              <a:t>- Ending offset of current SQL as specified </a:t>
            </a:r>
          </a:p>
          <a:p>
            <a:pPr marL="857250" lvl="2" indent="0">
              <a:buNone/>
            </a:pPr>
            <a:r>
              <a:rPr lang="en-US" altLang="en-US" b="1" dirty="0"/>
              <a:t>                                      </a:t>
            </a:r>
            <a:r>
              <a:rPr lang="en-US" altLang="en-US" b="1" dirty="0" smtClean="0"/>
              <a:t>in </a:t>
            </a:r>
            <a:r>
              <a:rPr lang="en-US" altLang="en-US" b="1" dirty="0" err="1"/>
              <a:t>sql_handle</a:t>
            </a:r>
            <a:endParaRPr lang="en-US" altLang="en-US" b="1" dirty="0"/>
          </a:p>
          <a:p>
            <a:pPr marL="857250" lvl="2" indent="0">
              <a:buNone/>
            </a:pPr>
            <a:r>
              <a:rPr lang="en-US" altLang="en-US" b="1" dirty="0" err="1" smtClean="0"/>
              <a:t>cmd</a:t>
            </a:r>
            <a:r>
              <a:rPr lang="en-US" altLang="en-US" b="1" dirty="0" smtClean="0"/>
              <a:t>                   </a:t>
            </a:r>
            <a:r>
              <a:rPr lang="en-US" altLang="en-US" b="1" dirty="0"/>
              <a:t>- Command currently being executed</a:t>
            </a:r>
          </a:p>
          <a:p>
            <a:pPr marL="0" indent="0">
              <a:buNone/>
            </a:pPr>
            <a:endParaRPr lang="en-US" altLang="en-US" sz="2000" b="1" baseline="-25000" dirty="0">
              <a:latin typeface="Arial" panose="020B0604020202020204" pitchFamily="34" charset="0"/>
            </a:endParaRPr>
          </a:p>
          <a:p>
            <a:endParaRPr lang="en-US" dirty="0"/>
          </a:p>
        </p:txBody>
      </p:sp>
    </p:spTree>
    <p:extLst>
      <p:ext uri="{BB962C8B-B14F-4D97-AF65-F5344CB8AC3E}">
        <p14:creationId xmlns:p14="http://schemas.microsoft.com/office/powerpoint/2010/main" val="22098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p:cNvSpPr>
            <a:spLocks noGrp="1"/>
          </p:cNvSpPr>
          <p:nvPr>
            <p:ph idx="1"/>
          </p:nvPr>
        </p:nvSpPr>
        <p:spPr>
          <a:xfrm>
            <a:off x="609600" y="1460500"/>
            <a:ext cx="7848600" cy="4851400"/>
          </a:xfrm>
        </p:spPr>
        <p:txBody>
          <a:bodyPr/>
          <a:lstStyle/>
          <a:p>
            <a:pPr>
              <a:buFont typeface="Wingdings" panose="05000000000000000000" pitchFamily="2" charset="2"/>
              <a:buNone/>
            </a:pPr>
            <a:r>
              <a:rPr lang="en-US" altLang="en-US" sz="2000" dirty="0" smtClean="0"/>
              <a:t>INSERT INTO </a:t>
            </a:r>
            <a:r>
              <a:rPr lang="en-US" altLang="en-US" sz="2000" dirty="0" err="1" smtClean="0"/>
              <a:t>SessionWaitInfo</a:t>
            </a:r>
            <a:endParaRPr lang="en-US" altLang="en-US" sz="2000" dirty="0" smtClean="0"/>
          </a:p>
          <a:p>
            <a:pPr>
              <a:buFont typeface="Wingdings" panose="05000000000000000000" pitchFamily="2" charset="2"/>
              <a:buNone/>
            </a:pPr>
            <a:r>
              <a:rPr lang="en-US" altLang="en-US" sz="2000" dirty="0" smtClean="0"/>
              <a:t>SELECT </a:t>
            </a:r>
            <a:r>
              <a:rPr lang="en-US" altLang="en-US" sz="2000" dirty="0" err="1" smtClean="0"/>
              <a:t>r.session_id</a:t>
            </a:r>
            <a:r>
              <a:rPr lang="en-US" altLang="en-US" sz="2000" dirty="0" smtClean="0"/>
              <a:t>, </a:t>
            </a:r>
            <a:r>
              <a:rPr lang="en-US" altLang="en-US" sz="2000" dirty="0" err="1" smtClean="0"/>
              <a:t>r.sql_handle</a:t>
            </a:r>
            <a:r>
              <a:rPr lang="en-US" altLang="en-US" sz="2000" dirty="0" smtClean="0"/>
              <a:t>, </a:t>
            </a:r>
            <a:r>
              <a:rPr lang="en-US" altLang="en-US" sz="2000" dirty="0" err="1" smtClean="0"/>
              <a:t>r.statement_start_offset</a:t>
            </a:r>
            <a:r>
              <a:rPr lang="en-US" altLang="en-US" sz="2000" dirty="0" smtClean="0"/>
              <a:t>,</a:t>
            </a:r>
          </a:p>
          <a:p>
            <a:pPr>
              <a:buFont typeface="Wingdings" panose="05000000000000000000" pitchFamily="2" charset="2"/>
              <a:buNone/>
            </a:pPr>
            <a:r>
              <a:rPr lang="en-US" altLang="en-US" sz="2000" dirty="0" smtClean="0"/>
              <a:t>		</a:t>
            </a:r>
            <a:r>
              <a:rPr lang="en-US" altLang="en-US" sz="2000" dirty="0" err="1" smtClean="0"/>
              <a:t>r.statement_end_offset</a:t>
            </a:r>
            <a:r>
              <a:rPr lang="en-US" altLang="en-US" sz="2000" dirty="0" smtClean="0"/>
              <a:t>, </a:t>
            </a:r>
            <a:r>
              <a:rPr lang="en-US" altLang="en-US" sz="2000" dirty="0" err="1" smtClean="0"/>
              <a:t>r.plan_handle</a:t>
            </a:r>
            <a:r>
              <a:rPr lang="en-US" altLang="en-US" sz="2000" dirty="0" smtClean="0"/>
              <a:t>, </a:t>
            </a:r>
            <a:r>
              <a:rPr lang="en-US" altLang="en-US" sz="2000" dirty="0" err="1" smtClean="0"/>
              <a:t>r.database_id</a:t>
            </a:r>
            <a:r>
              <a:rPr lang="en-US" altLang="en-US" sz="2000" dirty="0" smtClean="0"/>
              <a:t>,</a:t>
            </a:r>
          </a:p>
          <a:p>
            <a:pPr>
              <a:buFont typeface="Wingdings" panose="05000000000000000000" pitchFamily="2" charset="2"/>
              <a:buNone/>
            </a:pPr>
            <a:r>
              <a:rPr lang="en-US" altLang="en-US" sz="2000" dirty="0" smtClean="0"/>
              <a:t>		</a:t>
            </a:r>
            <a:r>
              <a:rPr lang="en-US" altLang="en-US" sz="2000" dirty="0" err="1" smtClean="0"/>
              <a:t>r.blocking_session_id</a:t>
            </a:r>
            <a:r>
              <a:rPr lang="en-US" altLang="en-US" sz="2000" dirty="0" smtClean="0"/>
              <a:t>, </a:t>
            </a:r>
            <a:r>
              <a:rPr lang="en-US" altLang="en-US" sz="2000" dirty="0" err="1" smtClean="0"/>
              <a:t>r.wait_type</a:t>
            </a:r>
            <a:r>
              <a:rPr lang="en-US" altLang="en-US" sz="2000" dirty="0" smtClean="0"/>
              <a:t>, </a:t>
            </a:r>
            <a:r>
              <a:rPr lang="en-US" altLang="en-US" sz="2000" dirty="0" err="1" smtClean="0"/>
              <a:t>r.query_hash</a:t>
            </a:r>
            <a:r>
              <a:rPr lang="en-US" altLang="en-US" sz="2000" dirty="0" smtClean="0"/>
              <a:t>,</a:t>
            </a:r>
          </a:p>
          <a:p>
            <a:pPr>
              <a:buFont typeface="Wingdings" panose="05000000000000000000" pitchFamily="2" charset="2"/>
              <a:buNone/>
            </a:pPr>
            <a:r>
              <a:rPr lang="en-US" altLang="en-US" sz="2000" dirty="0" smtClean="0"/>
              <a:t>		</a:t>
            </a:r>
            <a:r>
              <a:rPr lang="en-US" altLang="en-US" sz="2000" dirty="0" err="1" smtClean="0"/>
              <a:t>s.host_name</a:t>
            </a:r>
            <a:r>
              <a:rPr lang="en-US" altLang="en-US" sz="2000" dirty="0" smtClean="0"/>
              <a:t>, </a:t>
            </a:r>
            <a:r>
              <a:rPr lang="en-US" altLang="en-US" sz="2000" dirty="0" err="1" smtClean="0"/>
              <a:t>s.program_name</a:t>
            </a:r>
            <a:r>
              <a:rPr lang="en-US" altLang="en-US" sz="2000" dirty="0" smtClean="0"/>
              <a:t>, </a:t>
            </a:r>
            <a:r>
              <a:rPr lang="en-US" altLang="en-US" sz="2000" dirty="0" err="1" smtClean="0"/>
              <a:t>s.host_process_id</a:t>
            </a:r>
            <a:r>
              <a:rPr lang="en-US" altLang="en-US" sz="2000" dirty="0" smtClean="0"/>
              <a:t>,</a:t>
            </a:r>
          </a:p>
          <a:p>
            <a:pPr>
              <a:buFont typeface="Wingdings" panose="05000000000000000000" pitchFamily="2" charset="2"/>
              <a:buNone/>
            </a:pPr>
            <a:r>
              <a:rPr lang="en-US" altLang="en-US" sz="2000" dirty="0" smtClean="0"/>
              <a:t>		</a:t>
            </a:r>
            <a:r>
              <a:rPr lang="en-US" altLang="en-US" sz="2000" dirty="0" err="1" smtClean="0"/>
              <a:t>s.login_name</a:t>
            </a:r>
            <a:r>
              <a:rPr lang="en-US" altLang="en-US" sz="2000" dirty="0" smtClean="0"/>
              <a:t>, CURRENT_TIMESTAMP </a:t>
            </a:r>
            <a:r>
              <a:rPr lang="en-US" altLang="en-US" sz="2000" dirty="0" err="1" smtClean="0"/>
              <a:t>cdt</a:t>
            </a:r>
            <a:endParaRPr lang="en-US" altLang="en-US" sz="2000" dirty="0" smtClean="0"/>
          </a:p>
          <a:p>
            <a:pPr>
              <a:buFont typeface="Wingdings" panose="05000000000000000000" pitchFamily="2" charset="2"/>
              <a:buNone/>
            </a:pPr>
            <a:r>
              <a:rPr lang="en-US" altLang="en-US" sz="2000" dirty="0" smtClean="0"/>
              <a:t>FROM </a:t>
            </a:r>
            <a:r>
              <a:rPr lang="en-US" altLang="en-US" sz="2000" dirty="0" err="1" smtClean="0">
                <a:solidFill>
                  <a:srgbClr val="FF0000"/>
                </a:solidFill>
              </a:rPr>
              <a:t>sys.dm_exec_requests</a:t>
            </a:r>
            <a:r>
              <a:rPr lang="en-US" altLang="en-US" sz="2000" dirty="0" smtClean="0">
                <a:solidFill>
                  <a:srgbClr val="FF0000"/>
                </a:solidFill>
              </a:rPr>
              <a:t> </a:t>
            </a:r>
            <a:r>
              <a:rPr lang="en-US" altLang="en-US" sz="2000" dirty="0" smtClean="0"/>
              <a:t>r</a:t>
            </a:r>
          </a:p>
          <a:p>
            <a:pPr>
              <a:buFont typeface="Wingdings" panose="05000000000000000000" pitchFamily="2" charset="2"/>
              <a:buNone/>
            </a:pPr>
            <a:r>
              <a:rPr lang="en-US" altLang="en-US" sz="2000" dirty="0" smtClean="0"/>
              <a:t>INNER JOIN </a:t>
            </a:r>
            <a:r>
              <a:rPr lang="en-US" altLang="en-US" sz="2000" dirty="0" err="1" smtClean="0">
                <a:solidFill>
                  <a:srgbClr val="FF0000"/>
                </a:solidFill>
              </a:rPr>
              <a:t>sys.dm_exec_sessions</a:t>
            </a:r>
            <a:r>
              <a:rPr lang="en-US" altLang="en-US" sz="2000" dirty="0" smtClean="0">
                <a:solidFill>
                  <a:srgbClr val="FF0000"/>
                </a:solidFill>
              </a:rPr>
              <a:t> </a:t>
            </a:r>
            <a:r>
              <a:rPr lang="en-US" altLang="en-US" sz="2000" dirty="0" smtClean="0"/>
              <a:t>s ON </a:t>
            </a:r>
            <a:r>
              <a:rPr lang="en-US" altLang="en-US" sz="2000" dirty="0" err="1" smtClean="0"/>
              <a:t>s.session_id</a:t>
            </a:r>
            <a:r>
              <a:rPr lang="en-US" altLang="en-US" sz="2000" dirty="0" smtClean="0"/>
              <a:t> = </a:t>
            </a:r>
            <a:r>
              <a:rPr lang="en-US" altLang="en-US" sz="2000" dirty="0" err="1" smtClean="0"/>
              <a:t>r.session_id</a:t>
            </a:r>
            <a:endParaRPr lang="en-US" altLang="en-US" sz="2000" dirty="0" smtClean="0"/>
          </a:p>
          <a:p>
            <a:pPr>
              <a:buFont typeface="Wingdings" panose="05000000000000000000" pitchFamily="2" charset="2"/>
              <a:buNone/>
            </a:pPr>
            <a:r>
              <a:rPr lang="en-US" altLang="en-US" sz="2000" dirty="0" smtClean="0"/>
              <a:t>WHERE </a:t>
            </a:r>
            <a:r>
              <a:rPr lang="en-US" altLang="en-US" sz="2000" dirty="0" err="1" smtClean="0"/>
              <a:t>r.status</a:t>
            </a:r>
            <a:r>
              <a:rPr lang="en-US" altLang="en-US" sz="2000" dirty="0" smtClean="0"/>
              <a:t> &lt;&gt; 'background'</a:t>
            </a:r>
          </a:p>
          <a:p>
            <a:pPr>
              <a:buFont typeface="Wingdings" panose="05000000000000000000" pitchFamily="2" charset="2"/>
              <a:buNone/>
            </a:pPr>
            <a:r>
              <a:rPr lang="en-US" altLang="en-US" sz="2000" dirty="0" smtClean="0"/>
              <a:t>AND </a:t>
            </a:r>
            <a:r>
              <a:rPr lang="en-US" altLang="en-US" sz="2000" dirty="0" err="1" smtClean="0"/>
              <a:t>r.command</a:t>
            </a:r>
            <a:r>
              <a:rPr lang="en-US" altLang="en-US" sz="2000" dirty="0" smtClean="0"/>
              <a:t> &lt;&gt; 'AWAITING COMMAND'</a:t>
            </a:r>
          </a:p>
          <a:p>
            <a:pPr>
              <a:buFont typeface="Wingdings" panose="05000000000000000000" pitchFamily="2" charset="2"/>
              <a:buNone/>
            </a:pPr>
            <a:r>
              <a:rPr lang="en-US" altLang="en-US" sz="2000" dirty="0" smtClean="0"/>
              <a:t>AND </a:t>
            </a:r>
            <a:r>
              <a:rPr lang="en-US" altLang="en-US" sz="2000" dirty="0" err="1" smtClean="0"/>
              <a:t>s.session_id</a:t>
            </a:r>
            <a:r>
              <a:rPr lang="en-US" altLang="en-US" sz="2000" dirty="0" smtClean="0"/>
              <a:t> &gt; 50</a:t>
            </a:r>
          </a:p>
          <a:p>
            <a:pPr>
              <a:buFont typeface="Wingdings" panose="05000000000000000000" pitchFamily="2" charset="2"/>
              <a:buNone/>
            </a:pPr>
            <a:r>
              <a:rPr lang="en-US" altLang="en-US" sz="2000" dirty="0" smtClean="0"/>
              <a:t>AND </a:t>
            </a:r>
            <a:r>
              <a:rPr lang="en-US" altLang="en-US" sz="2000" dirty="0" err="1" smtClean="0"/>
              <a:t>s.session_id</a:t>
            </a:r>
            <a:r>
              <a:rPr lang="en-US" altLang="en-US" sz="2000" dirty="0" smtClean="0"/>
              <a:t> &lt;&gt; @@SPID</a:t>
            </a:r>
          </a:p>
        </p:txBody>
      </p:sp>
      <p:sp>
        <p:nvSpPr>
          <p:cNvPr id="21507" name="Slide Number Placeholder 3"/>
          <p:cNvSpPr>
            <a:spLocks noGrp="1"/>
          </p:cNvSpPr>
          <p:nvPr>
            <p:ph type="sldNum" sz="quarter" idx="4294967295"/>
          </p:nvPr>
        </p:nvSpPr>
        <p:spPr>
          <a:xfrm>
            <a:off x="0" y="6477000"/>
            <a:ext cx="381000" cy="228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183284"/>
              </a:buClr>
              <a:buSzPct val="125000"/>
              <a:buFont typeface="Wingdings" panose="05000000000000000000" pitchFamily="2" charset="2"/>
              <a:buChar char="§"/>
              <a:defRPr sz="2800">
                <a:solidFill>
                  <a:schemeClr val="tx1"/>
                </a:solidFill>
                <a:latin typeface="Tahoma" panose="020B0604030504040204" pitchFamily="34" charset="0"/>
              </a:defRPr>
            </a:lvl1pPr>
            <a:lvl2pPr marL="742950" indent="-285750">
              <a:spcBef>
                <a:spcPct val="20000"/>
              </a:spcBef>
              <a:buClr>
                <a:srgbClr val="183284"/>
              </a:buClr>
              <a:buChar char="•"/>
              <a:defRPr sz="2400">
                <a:solidFill>
                  <a:schemeClr val="tx1"/>
                </a:solidFill>
                <a:latin typeface="Tahoma" panose="020B0604030504040204" pitchFamily="34" charset="0"/>
              </a:defRPr>
            </a:lvl2pPr>
            <a:lvl3pPr marL="1143000" indent="-228600">
              <a:spcBef>
                <a:spcPct val="20000"/>
              </a:spcBef>
              <a:buClr>
                <a:srgbClr val="183284"/>
              </a:buClr>
              <a:buFont typeface="Tahoma" panose="020B0604030504040204" pitchFamily="34" charset="0"/>
              <a:buChar char="–"/>
              <a:defRPr sz="1400">
                <a:solidFill>
                  <a:schemeClr val="tx1"/>
                </a:solidFill>
                <a:latin typeface="Tahoma" panose="020B0604030504040204" pitchFamily="34" charset="0"/>
              </a:defRPr>
            </a:lvl3pPr>
            <a:lvl4pPr marL="1600200" indent="-228600">
              <a:spcBef>
                <a:spcPct val="20000"/>
              </a:spcBef>
              <a:buChar char="–"/>
              <a:defRPr sz="2000">
                <a:solidFill>
                  <a:schemeClr val="accent2"/>
                </a:solidFill>
                <a:latin typeface="Tahoma" panose="020B0604030504040204" pitchFamily="34" charset="0"/>
              </a:defRPr>
            </a:lvl4pPr>
            <a:lvl5pPr marL="2057400" indent="-228600">
              <a:spcBef>
                <a:spcPct val="20000"/>
              </a:spcBef>
              <a:buChar char="»"/>
              <a:defRPr sz="2000">
                <a:solidFill>
                  <a:schemeClr val="accent2"/>
                </a:solidFill>
                <a:latin typeface="Tahoma" panose="020B0604030504040204" pitchFamily="34" charset="0"/>
              </a:defRPr>
            </a:lvl5pPr>
            <a:lvl6pPr marL="2514600" indent="-228600" eaLnBrk="0" fontAlgn="base" hangingPunct="0">
              <a:spcBef>
                <a:spcPct val="20000"/>
              </a:spcBef>
              <a:spcAft>
                <a:spcPct val="0"/>
              </a:spcAft>
              <a:buChar char="»"/>
              <a:defRPr sz="2000">
                <a:solidFill>
                  <a:schemeClr val="accent2"/>
                </a:solidFill>
                <a:latin typeface="Tahoma" panose="020B0604030504040204" pitchFamily="34" charset="0"/>
              </a:defRPr>
            </a:lvl6pPr>
            <a:lvl7pPr marL="2971800" indent="-228600" eaLnBrk="0" fontAlgn="base" hangingPunct="0">
              <a:spcBef>
                <a:spcPct val="20000"/>
              </a:spcBef>
              <a:spcAft>
                <a:spcPct val="0"/>
              </a:spcAft>
              <a:buChar char="»"/>
              <a:defRPr sz="2000">
                <a:solidFill>
                  <a:schemeClr val="accent2"/>
                </a:solidFill>
                <a:latin typeface="Tahoma" panose="020B0604030504040204" pitchFamily="34" charset="0"/>
              </a:defRPr>
            </a:lvl7pPr>
            <a:lvl8pPr marL="3429000" indent="-228600" eaLnBrk="0" fontAlgn="base" hangingPunct="0">
              <a:spcBef>
                <a:spcPct val="20000"/>
              </a:spcBef>
              <a:spcAft>
                <a:spcPct val="0"/>
              </a:spcAft>
              <a:buChar char="»"/>
              <a:defRPr sz="2000">
                <a:solidFill>
                  <a:schemeClr val="accent2"/>
                </a:solidFill>
                <a:latin typeface="Tahoma" panose="020B0604030504040204" pitchFamily="34" charset="0"/>
              </a:defRPr>
            </a:lvl8pPr>
            <a:lvl9pPr marL="3886200" indent="-228600" eaLnBrk="0" fontAlgn="base" hangingPunct="0">
              <a:spcBef>
                <a:spcPct val="20000"/>
              </a:spcBef>
              <a:spcAft>
                <a:spcPct val="0"/>
              </a:spcAft>
              <a:buChar char="»"/>
              <a:defRPr sz="2000">
                <a:solidFill>
                  <a:schemeClr val="accent2"/>
                </a:solidFill>
                <a:latin typeface="Tahoma" panose="020B0604030504040204" pitchFamily="34" charset="0"/>
              </a:defRPr>
            </a:lvl9pPr>
          </a:lstStyle>
          <a:p>
            <a:pPr>
              <a:spcBef>
                <a:spcPct val="0"/>
              </a:spcBef>
              <a:buClrTx/>
              <a:buSzTx/>
              <a:buFontTx/>
              <a:buNone/>
            </a:pPr>
            <a:fld id="{70D2B0BC-2721-4BA6-A228-D6E42F98F711}" type="slidenum">
              <a:rPr lang="en-US" altLang="en-US" sz="1200">
                <a:solidFill>
                  <a:srgbClr val="183284"/>
                </a:solidFill>
              </a:rPr>
              <a:pPr>
                <a:spcBef>
                  <a:spcPct val="0"/>
                </a:spcBef>
                <a:buClrTx/>
                <a:buSzTx/>
                <a:buFontTx/>
                <a:buNone/>
              </a:pPr>
              <a:t>14</a:t>
            </a:fld>
            <a:endParaRPr lang="en-US" altLang="en-US" sz="1200">
              <a:solidFill>
                <a:srgbClr val="183284"/>
              </a:solidFill>
            </a:endParaRPr>
          </a:p>
        </p:txBody>
      </p:sp>
      <p:sp>
        <p:nvSpPr>
          <p:cNvPr id="21508" name="Rectangle 5"/>
          <p:cNvSpPr>
            <a:spLocks noGrp="1" noChangeArrowheads="1"/>
          </p:cNvSpPr>
          <p:nvPr>
            <p:ph type="title"/>
          </p:nvPr>
        </p:nvSpPr>
        <p:spPr bwMode="auto">
          <a:xfrm>
            <a:off x="311150" y="180975"/>
            <a:ext cx="7038975" cy="835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dirty="0" smtClean="0"/>
              <a:t>Base Monitoring Query</a:t>
            </a:r>
          </a:p>
        </p:txBody>
      </p:sp>
    </p:spTree>
    <p:extLst>
      <p:ext uri="{BB962C8B-B14F-4D97-AF65-F5344CB8AC3E}">
        <p14:creationId xmlns:p14="http://schemas.microsoft.com/office/powerpoint/2010/main" val="9829917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SQL Statistics Information</a:t>
            </a:r>
            <a:endParaRPr lang="en-US" dirty="0"/>
          </a:p>
        </p:txBody>
      </p:sp>
      <p:sp>
        <p:nvSpPr>
          <p:cNvPr id="4" name="Content Placeholder 3"/>
          <p:cNvSpPr>
            <a:spLocks noGrp="1"/>
          </p:cNvSpPr>
          <p:nvPr>
            <p:ph idx="1"/>
          </p:nvPr>
        </p:nvSpPr>
        <p:spPr/>
        <p:txBody>
          <a:bodyPr>
            <a:normAutofit/>
          </a:bodyPr>
          <a:lstStyle/>
          <a:p>
            <a:pPr>
              <a:spcBef>
                <a:spcPct val="50000"/>
              </a:spcBef>
            </a:pPr>
            <a:r>
              <a:rPr lang="en-US" altLang="en-US" b="1" dirty="0" smtClean="0"/>
              <a:t>DM_EXEC_QUERY_STATS</a:t>
            </a:r>
          </a:p>
          <a:p>
            <a:pPr lvl="1">
              <a:spcBef>
                <a:spcPct val="50000"/>
              </a:spcBef>
            </a:pPr>
            <a:r>
              <a:rPr lang="en-US" altLang="en-US" b="1" dirty="0" smtClean="0"/>
              <a:t> SQL2005 &amp; Up </a:t>
            </a:r>
            <a:r>
              <a:rPr lang="en-US" altLang="en-US" b="1" dirty="0"/>
              <a:t>– Dynamic Management </a:t>
            </a:r>
            <a:r>
              <a:rPr lang="en-US" altLang="en-US" b="1" dirty="0" smtClean="0"/>
              <a:t>View</a:t>
            </a:r>
            <a:endParaRPr lang="en-US" altLang="en-US" b="1" dirty="0"/>
          </a:p>
          <a:p>
            <a:pPr lvl="1">
              <a:spcBef>
                <a:spcPct val="50000"/>
              </a:spcBef>
            </a:pPr>
            <a:r>
              <a:rPr lang="en-US" altLang="en-US" b="1" dirty="0" err="1" smtClean="0"/>
              <a:t>sql_handle</a:t>
            </a:r>
            <a:r>
              <a:rPr lang="en-US" altLang="en-US" b="1" dirty="0" smtClean="0"/>
              <a:t> </a:t>
            </a:r>
            <a:endParaRPr lang="en-US" altLang="en-US" b="1" dirty="0"/>
          </a:p>
          <a:p>
            <a:pPr>
              <a:spcBef>
                <a:spcPct val="50000"/>
              </a:spcBef>
            </a:pPr>
            <a:r>
              <a:rPr lang="en-US" altLang="en-US" b="1" dirty="0" smtClean="0"/>
              <a:t>Shows statistics of plan since last compiled</a:t>
            </a:r>
          </a:p>
          <a:p>
            <a:pPr lvl="1">
              <a:spcBef>
                <a:spcPct val="50000"/>
              </a:spcBef>
            </a:pPr>
            <a:r>
              <a:rPr lang="en-US" altLang="en-US" b="1" dirty="0" err="1" smtClean="0"/>
              <a:t>execution_count</a:t>
            </a:r>
            <a:r>
              <a:rPr lang="en-US" altLang="en-US" b="1" dirty="0"/>
              <a:t> </a:t>
            </a:r>
          </a:p>
          <a:p>
            <a:pPr lvl="1">
              <a:spcBef>
                <a:spcPct val="50000"/>
              </a:spcBef>
            </a:pPr>
            <a:r>
              <a:rPr lang="en-US" altLang="en-US" b="1" dirty="0" err="1" smtClean="0"/>
              <a:t>total_logical_writes</a:t>
            </a:r>
            <a:r>
              <a:rPr lang="en-US" altLang="en-US" b="1" dirty="0" smtClean="0"/>
              <a:t> </a:t>
            </a:r>
          </a:p>
          <a:p>
            <a:pPr lvl="1">
              <a:spcBef>
                <a:spcPct val="50000"/>
              </a:spcBef>
            </a:pPr>
            <a:r>
              <a:rPr lang="en-US" altLang="en-US" b="1" dirty="0" err="1" smtClean="0"/>
              <a:t>total_physical_reads</a:t>
            </a:r>
            <a:r>
              <a:rPr lang="en-US" altLang="en-US" b="1" dirty="0" smtClean="0"/>
              <a:t> </a:t>
            </a:r>
          </a:p>
          <a:p>
            <a:pPr lvl="1">
              <a:spcBef>
                <a:spcPct val="50000"/>
              </a:spcBef>
            </a:pPr>
            <a:r>
              <a:rPr lang="en-US" altLang="en-US" b="1" dirty="0" err="1" smtClean="0"/>
              <a:t>total_logical_reads</a:t>
            </a:r>
            <a:r>
              <a:rPr lang="en-US" altLang="en-US" b="1" dirty="0" smtClean="0"/>
              <a:t> </a:t>
            </a:r>
          </a:p>
          <a:p>
            <a:pPr lvl="1">
              <a:spcBef>
                <a:spcPct val="50000"/>
              </a:spcBef>
            </a:pPr>
            <a:r>
              <a:rPr lang="en-US" altLang="en-US" b="1" dirty="0" err="1" smtClean="0"/>
              <a:t>total_rows</a:t>
            </a:r>
            <a:r>
              <a:rPr lang="en-US" altLang="en-US" b="1" dirty="0" smtClean="0"/>
              <a:t> </a:t>
            </a:r>
          </a:p>
          <a:p>
            <a:pPr lvl="1">
              <a:spcBef>
                <a:spcPct val="50000"/>
              </a:spcBef>
            </a:pPr>
            <a:r>
              <a:rPr lang="en-US" altLang="en-US" b="1" dirty="0" smtClean="0"/>
              <a:t>Etc…</a:t>
            </a:r>
          </a:p>
        </p:txBody>
      </p:sp>
    </p:spTree>
    <p:extLst>
      <p:ext uri="{BB962C8B-B14F-4D97-AF65-F5344CB8AC3E}">
        <p14:creationId xmlns:p14="http://schemas.microsoft.com/office/powerpoint/2010/main" val="9984296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SQL Text, Cached Plan &amp; Database Info</a:t>
            </a:r>
            <a:endParaRPr lang="en-US" dirty="0"/>
          </a:p>
        </p:txBody>
      </p:sp>
      <p:sp>
        <p:nvSpPr>
          <p:cNvPr id="4" name="Content Placeholder 3"/>
          <p:cNvSpPr>
            <a:spLocks noGrp="1"/>
          </p:cNvSpPr>
          <p:nvPr>
            <p:ph idx="1"/>
          </p:nvPr>
        </p:nvSpPr>
        <p:spPr>
          <a:xfrm>
            <a:off x="457199" y="1345831"/>
            <a:ext cx="8229600" cy="4908213"/>
          </a:xfrm>
        </p:spPr>
        <p:txBody>
          <a:bodyPr>
            <a:normAutofit fontScale="92500" lnSpcReduction="20000"/>
          </a:bodyPr>
          <a:lstStyle/>
          <a:p>
            <a:r>
              <a:rPr lang="en-US" altLang="en-US" b="1" dirty="0" err="1" smtClean="0"/>
              <a:t>dm_exec_sql_text</a:t>
            </a:r>
            <a:r>
              <a:rPr lang="en-US" altLang="en-US" b="1" dirty="0" smtClean="0"/>
              <a:t>  function  </a:t>
            </a:r>
            <a:endParaRPr lang="en-US" altLang="en-US" b="1" dirty="0"/>
          </a:p>
          <a:p>
            <a:pPr lvl="1"/>
            <a:r>
              <a:rPr lang="en-US" altLang="en-US" b="1" dirty="0"/>
              <a:t>Accepts </a:t>
            </a:r>
            <a:r>
              <a:rPr lang="en-US" altLang="en-US" b="1" dirty="0" err="1"/>
              <a:t>sql_handle</a:t>
            </a:r>
            <a:r>
              <a:rPr lang="en-US" altLang="en-US" b="1" dirty="0"/>
              <a:t> </a:t>
            </a:r>
          </a:p>
          <a:p>
            <a:pPr lvl="1"/>
            <a:r>
              <a:rPr lang="en-US" altLang="en-US" b="1" dirty="0" smtClean="0"/>
              <a:t>Returns </a:t>
            </a:r>
            <a:r>
              <a:rPr lang="en-US" altLang="en-US" b="1" dirty="0"/>
              <a:t>current SQL Text for </a:t>
            </a:r>
            <a:r>
              <a:rPr lang="en-US" altLang="en-US" b="1" dirty="0" smtClean="0"/>
              <a:t>SPID</a:t>
            </a:r>
          </a:p>
          <a:p>
            <a:pPr marL="457200" lvl="1" indent="0">
              <a:buNone/>
            </a:pPr>
            <a:r>
              <a:rPr lang="en-US" dirty="0" smtClean="0"/>
              <a:t>select </a:t>
            </a:r>
            <a:r>
              <a:rPr lang="en-US" dirty="0"/>
              <a:t>* from </a:t>
            </a:r>
            <a:r>
              <a:rPr lang="en-US" dirty="0" err="1" smtClean="0"/>
              <a:t>sys.dm_exec_sql_text</a:t>
            </a:r>
            <a:r>
              <a:rPr lang="en-US" dirty="0" smtClean="0"/>
              <a:t>(0x0300050010148551490AD50093A3000001)</a:t>
            </a:r>
          </a:p>
          <a:p>
            <a:pPr lvl="1"/>
            <a:endParaRPr lang="en-US" altLang="en-US" sz="1000" b="1" dirty="0" smtClean="0"/>
          </a:p>
          <a:p>
            <a:pPr marL="400050"/>
            <a:r>
              <a:rPr lang="en-US" altLang="en-US" b="1" dirty="0" err="1" smtClean="0"/>
              <a:t>dm_exec_query_plan</a:t>
            </a:r>
            <a:r>
              <a:rPr lang="en-US" altLang="en-US" b="1" dirty="0" smtClean="0"/>
              <a:t> function</a:t>
            </a:r>
          </a:p>
          <a:p>
            <a:pPr marL="800100" lvl="1"/>
            <a:r>
              <a:rPr lang="en-US" altLang="en-US" b="1" dirty="0" smtClean="0"/>
              <a:t>Accepts </a:t>
            </a:r>
            <a:r>
              <a:rPr lang="en-US" altLang="en-US" b="1" dirty="0" err="1" smtClean="0"/>
              <a:t>plan_handle</a:t>
            </a:r>
            <a:endParaRPr lang="en-US" altLang="en-US" b="1" dirty="0" smtClean="0"/>
          </a:p>
          <a:p>
            <a:pPr marL="800100" lvl="1"/>
            <a:r>
              <a:rPr lang="en-US" altLang="en-US" b="1" dirty="0" smtClean="0"/>
              <a:t>Returns cached or currently executing plan</a:t>
            </a:r>
          </a:p>
          <a:p>
            <a:pPr marL="514350" lvl="1" indent="0">
              <a:buNone/>
            </a:pPr>
            <a:r>
              <a:rPr lang="en-US" dirty="0"/>
              <a:t>select * from </a:t>
            </a:r>
            <a:r>
              <a:rPr lang="en-US" dirty="0" err="1" smtClean="0"/>
              <a:t>sys.dm_exec_query_plan</a:t>
            </a:r>
            <a:r>
              <a:rPr lang="en-US" dirty="0" smtClean="0"/>
              <a:t>(0x0500050010148551F057B8E01000000)</a:t>
            </a:r>
          </a:p>
          <a:p>
            <a:pPr marL="514350" lvl="1" indent="0">
              <a:buNone/>
            </a:pPr>
            <a:endParaRPr lang="en-US" altLang="en-US" sz="1000" b="1" dirty="0" smtClean="0"/>
          </a:p>
          <a:p>
            <a:r>
              <a:rPr lang="en-US" altLang="en-US" b="1" dirty="0" err="1" smtClean="0"/>
              <a:t>sysdatabases</a:t>
            </a:r>
            <a:r>
              <a:rPr lang="en-US" altLang="en-US" b="1" dirty="0" smtClean="0"/>
              <a:t> </a:t>
            </a:r>
            <a:r>
              <a:rPr lang="en-US" altLang="en-US" b="1" dirty="0"/>
              <a:t>– Master table </a:t>
            </a:r>
            <a:endParaRPr lang="en-US" altLang="en-US" sz="3200" b="1" dirty="0"/>
          </a:p>
          <a:p>
            <a:pPr lvl="1"/>
            <a:r>
              <a:rPr lang="en-US" altLang="en-US" b="1" dirty="0" smtClean="0"/>
              <a:t>Contains </a:t>
            </a:r>
            <a:r>
              <a:rPr lang="en-US" altLang="en-US" b="1" dirty="0"/>
              <a:t>one row for each </a:t>
            </a:r>
            <a:r>
              <a:rPr lang="en-US" altLang="en-US" b="1" dirty="0" smtClean="0"/>
              <a:t>database</a:t>
            </a:r>
          </a:p>
          <a:p>
            <a:pPr lvl="2"/>
            <a:r>
              <a:rPr lang="en-US" altLang="en-US" b="1" dirty="0" err="1" smtClean="0"/>
              <a:t>dbid</a:t>
            </a:r>
            <a:r>
              <a:rPr lang="en-US" altLang="en-US" b="1" dirty="0" smtClean="0"/>
              <a:t>  </a:t>
            </a:r>
            <a:r>
              <a:rPr lang="en-US" altLang="en-US" b="1" dirty="0"/>
              <a:t>(join with </a:t>
            </a:r>
            <a:r>
              <a:rPr lang="en-US" altLang="en-US" b="1" dirty="0" err="1"/>
              <a:t>dbid</a:t>
            </a:r>
            <a:r>
              <a:rPr lang="en-US" altLang="en-US" b="1" dirty="0"/>
              <a:t> of </a:t>
            </a:r>
            <a:r>
              <a:rPr lang="en-US" altLang="en-US" b="1" dirty="0" err="1" smtClean="0"/>
              <a:t>sysprocesses</a:t>
            </a:r>
            <a:r>
              <a:rPr lang="en-US" altLang="en-US" b="1" dirty="0" smtClean="0"/>
              <a:t>)</a:t>
            </a:r>
          </a:p>
          <a:p>
            <a:pPr lvl="2"/>
            <a:r>
              <a:rPr lang="en-US" altLang="en-US" b="1" dirty="0" smtClean="0"/>
              <a:t>Name</a:t>
            </a:r>
          </a:p>
          <a:p>
            <a:pPr marL="0" indent="0">
              <a:buNone/>
            </a:pPr>
            <a:r>
              <a:rPr lang="en-US" sz="2000" dirty="0" smtClean="0"/>
              <a:t>         select </a:t>
            </a:r>
            <a:r>
              <a:rPr lang="en-US" sz="2000" dirty="0" err="1"/>
              <a:t>dbid</a:t>
            </a:r>
            <a:r>
              <a:rPr lang="en-US" sz="2000" dirty="0"/>
              <a:t>, name from </a:t>
            </a:r>
            <a:r>
              <a:rPr lang="en-US" sz="2000" dirty="0" err="1"/>
              <a:t>sys.databases</a:t>
            </a:r>
            <a:r>
              <a:rPr lang="en-US" sz="2000" dirty="0"/>
              <a:t> d, </a:t>
            </a:r>
            <a:r>
              <a:rPr lang="en-US" sz="2000" dirty="0" err="1"/>
              <a:t>sys.sysprocesses</a:t>
            </a:r>
            <a:r>
              <a:rPr lang="en-US" sz="2000" dirty="0"/>
              <a:t> p</a:t>
            </a:r>
          </a:p>
          <a:p>
            <a:pPr marL="0" indent="0">
              <a:buNone/>
            </a:pPr>
            <a:r>
              <a:rPr lang="en-US" sz="2000" dirty="0" smtClean="0"/>
              <a:t>         where </a:t>
            </a:r>
            <a:r>
              <a:rPr lang="en-US" sz="2000" dirty="0" err="1"/>
              <a:t>d.database_id</a:t>
            </a:r>
            <a:r>
              <a:rPr lang="en-US" sz="2000" dirty="0"/>
              <a:t> = </a:t>
            </a:r>
            <a:r>
              <a:rPr lang="en-US" sz="2000" dirty="0" err="1"/>
              <a:t>p.dbid</a:t>
            </a:r>
            <a:endParaRPr lang="en-US" sz="2000" dirty="0"/>
          </a:p>
          <a:p>
            <a:pPr lvl="2"/>
            <a:endParaRPr lang="en-US" altLang="en-US" dirty="0" smtClean="0"/>
          </a:p>
          <a:p>
            <a:pPr marL="514350" lvl="1" indent="0">
              <a:buNone/>
            </a:pPr>
            <a:endParaRPr lang="en-US" altLang="en-US" b="1" dirty="0"/>
          </a:p>
          <a:p>
            <a:endParaRPr lang="en-US" dirty="0"/>
          </a:p>
        </p:txBody>
      </p:sp>
    </p:spTree>
    <p:extLst>
      <p:ext uri="{BB962C8B-B14F-4D97-AF65-F5344CB8AC3E}">
        <p14:creationId xmlns:p14="http://schemas.microsoft.com/office/powerpoint/2010/main" val="34262149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Wait Types</a:t>
            </a:r>
            <a:endParaRPr lang="en-US" dirty="0"/>
          </a:p>
        </p:txBody>
      </p:sp>
      <p:sp>
        <p:nvSpPr>
          <p:cNvPr id="4" name="Content Placeholder 3"/>
          <p:cNvSpPr>
            <a:spLocks noGrp="1"/>
          </p:cNvSpPr>
          <p:nvPr>
            <p:ph idx="1"/>
          </p:nvPr>
        </p:nvSpPr>
        <p:spPr/>
        <p:txBody>
          <a:bodyPr>
            <a:normAutofit/>
          </a:bodyPr>
          <a:lstStyle/>
          <a:p>
            <a:r>
              <a:rPr lang="en-US" dirty="0" smtClean="0"/>
              <a:t>Number of Wait Types Increasing</a:t>
            </a:r>
          </a:p>
          <a:p>
            <a:pPr lvl="1"/>
            <a:r>
              <a:rPr lang="en-US" dirty="0" smtClean="0"/>
              <a:t>2012 – 649 </a:t>
            </a:r>
          </a:p>
          <a:p>
            <a:pPr lvl="1"/>
            <a:r>
              <a:rPr lang="en-US" dirty="0" smtClean="0"/>
              <a:t>2014 – 771 </a:t>
            </a:r>
          </a:p>
          <a:p>
            <a:r>
              <a:rPr lang="en-US" dirty="0" smtClean="0"/>
              <a:t>Wait Categories in MDW   (select * from </a:t>
            </a:r>
            <a:r>
              <a:rPr lang="en-US" dirty="0" err="1" smtClean="0"/>
              <a:t>core.wait_categories</a:t>
            </a:r>
            <a:r>
              <a:rPr lang="en-US" dirty="0" smtClean="0"/>
              <a:t>)</a:t>
            </a:r>
          </a:p>
          <a:p>
            <a:pPr lvl="1"/>
            <a:r>
              <a:rPr lang="en-US" dirty="0" smtClean="0"/>
              <a:t>CPU                                       Buffer Latch                            Other</a:t>
            </a:r>
            <a:endParaRPr lang="en-US" dirty="0"/>
          </a:p>
          <a:p>
            <a:pPr lvl="1"/>
            <a:r>
              <a:rPr lang="en-US" dirty="0" smtClean="0"/>
              <a:t>Backup                                  Memory</a:t>
            </a:r>
            <a:endParaRPr lang="en-US" dirty="0"/>
          </a:p>
          <a:p>
            <a:pPr lvl="1"/>
            <a:r>
              <a:rPr lang="en-US" dirty="0" smtClean="0"/>
              <a:t>SQLCLR                                  Logging</a:t>
            </a:r>
            <a:endParaRPr lang="en-US" dirty="0"/>
          </a:p>
          <a:p>
            <a:pPr lvl="1"/>
            <a:r>
              <a:rPr lang="en-US" dirty="0" smtClean="0"/>
              <a:t>Parallelism                            Compilation</a:t>
            </a:r>
            <a:endParaRPr lang="en-US" dirty="0"/>
          </a:p>
          <a:p>
            <a:pPr lvl="1"/>
            <a:r>
              <a:rPr lang="en-US" dirty="0" smtClean="0"/>
              <a:t>Latch                                      Transaction</a:t>
            </a:r>
            <a:endParaRPr lang="en-US" dirty="0"/>
          </a:p>
          <a:p>
            <a:pPr lvl="1"/>
            <a:r>
              <a:rPr lang="en-US" dirty="0" smtClean="0"/>
              <a:t>Lock                                        Idle</a:t>
            </a:r>
            <a:endParaRPr lang="en-US" dirty="0"/>
          </a:p>
          <a:p>
            <a:pPr lvl="1"/>
            <a:r>
              <a:rPr lang="en-US" dirty="0"/>
              <a:t>Network </a:t>
            </a:r>
            <a:r>
              <a:rPr lang="en-US" dirty="0" smtClean="0"/>
              <a:t>I/O                          User Waits</a:t>
            </a:r>
            <a:endParaRPr lang="en-US" dirty="0"/>
          </a:p>
          <a:p>
            <a:pPr lvl="1"/>
            <a:r>
              <a:rPr lang="en-US" dirty="0"/>
              <a:t>Buffer </a:t>
            </a:r>
            <a:r>
              <a:rPr lang="en-US" dirty="0" smtClean="0"/>
              <a:t>I/O                               Full Text Search</a:t>
            </a:r>
            <a:endParaRPr lang="en-US" dirty="0"/>
          </a:p>
        </p:txBody>
      </p:sp>
    </p:spTree>
    <p:extLst>
      <p:ext uri="{BB962C8B-B14F-4D97-AF65-F5344CB8AC3E}">
        <p14:creationId xmlns:p14="http://schemas.microsoft.com/office/powerpoint/2010/main" val="39261511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Sample Wait Types</a:t>
            </a:r>
            <a:endParaRPr lang="en-US" dirty="0"/>
          </a:p>
        </p:txBody>
      </p:sp>
      <p:sp>
        <p:nvSpPr>
          <p:cNvPr id="4" name="Content Placeholder 3"/>
          <p:cNvSpPr>
            <a:spLocks noGrp="1"/>
          </p:cNvSpPr>
          <p:nvPr>
            <p:ph idx="1"/>
          </p:nvPr>
        </p:nvSpPr>
        <p:spPr>
          <a:xfrm>
            <a:off x="457200" y="1371601"/>
            <a:ext cx="8229600" cy="5218385"/>
          </a:xfrm>
        </p:spPr>
        <p:txBody>
          <a:bodyPr>
            <a:normAutofit/>
          </a:bodyPr>
          <a:lstStyle/>
          <a:p>
            <a:r>
              <a:rPr lang="en-US" dirty="0" smtClean="0"/>
              <a:t>WRITELOG</a:t>
            </a:r>
          </a:p>
          <a:p>
            <a:pPr lvl="1"/>
            <a:r>
              <a:rPr lang="en-US" dirty="0" smtClean="0"/>
              <a:t>Waiting for a log flush to complete</a:t>
            </a:r>
          </a:p>
          <a:p>
            <a:r>
              <a:rPr lang="en-US" dirty="0" smtClean="0"/>
              <a:t>LCK_M_S, </a:t>
            </a:r>
            <a:r>
              <a:rPr lang="en-US" altLang="en-US" dirty="0"/>
              <a:t>LCK_M_U, </a:t>
            </a:r>
            <a:r>
              <a:rPr lang="en-US" altLang="en-US" dirty="0" smtClean="0"/>
              <a:t>LCK_M_X…</a:t>
            </a:r>
          </a:p>
          <a:p>
            <a:pPr lvl="1"/>
            <a:r>
              <a:rPr lang="en-US" altLang="en-US" dirty="0" smtClean="0"/>
              <a:t>Waiting to acquire locks</a:t>
            </a:r>
          </a:p>
          <a:p>
            <a:r>
              <a:rPr lang="en-US" dirty="0" smtClean="0"/>
              <a:t>ASYNC_NETWORK_IO</a:t>
            </a:r>
          </a:p>
          <a:p>
            <a:pPr lvl="1"/>
            <a:r>
              <a:rPr lang="en-US" dirty="0" smtClean="0"/>
              <a:t>Waiting on network</a:t>
            </a:r>
          </a:p>
          <a:p>
            <a:r>
              <a:rPr lang="en-US" dirty="0" smtClean="0"/>
              <a:t>OLEDB</a:t>
            </a:r>
          </a:p>
          <a:p>
            <a:pPr lvl="1"/>
            <a:r>
              <a:rPr lang="en-US" dirty="0" smtClean="0"/>
              <a:t>Waiting on an OLE DB provider to return data</a:t>
            </a:r>
          </a:p>
          <a:p>
            <a:r>
              <a:rPr lang="en-US" dirty="0" smtClean="0"/>
              <a:t>WAITFOR (idle event)</a:t>
            </a:r>
          </a:p>
          <a:p>
            <a:pPr lvl="1"/>
            <a:r>
              <a:rPr lang="en-US" dirty="0" smtClean="0"/>
              <a:t>Waiting during a WAITFOR command</a:t>
            </a:r>
            <a:endParaRPr lang="en-US" dirty="0"/>
          </a:p>
          <a:p>
            <a:r>
              <a:rPr lang="en-US" dirty="0" smtClean="0"/>
              <a:t>PAGEIOLATCH_X</a:t>
            </a:r>
            <a:endParaRPr lang="en-US" dirty="0"/>
          </a:p>
          <a:p>
            <a:pPr lvl="1"/>
            <a:r>
              <a:rPr lang="en-US" dirty="0" smtClean="0"/>
              <a:t>Waiting for disk to memory transfers</a:t>
            </a:r>
          </a:p>
        </p:txBody>
      </p:sp>
    </p:spTree>
    <p:extLst>
      <p:ext uri="{BB962C8B-B14F-4D97-AF65-F5344CB8AC3E}">
        <p14:creationId xmlns:p14="http://schemas.microsoft.com/office/powerpoint/2010/main" val="20160350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RTA Compliant Tool Types </a:t>
            </a:r>
            <a:endParaRPr lang="en-US" dirty="0"/>
          </a:p>
        </p:txBody>
      </p:sp>
      <p:sp>
        <p:nvSpPr>
          <p:cNvPr id="4" name="Content Placeholder 3"/>
          <p:cNvSpPr>
            <a:spLocks noGrp="1"/>
          </p:cNvSpPr>
          <p:nvPr>
            <p:ph idx="1"/>
          </p:nvPr>
        </p:nvSpPr>
        <p:spPr/>
        <p:txBody>
          <a:bodyPr>
            <a:normAutofit/>
          </a:bodyPr>
          <a:lstStyle/>
          <a:p>
            <a:pPr marL="0" indent="0">
              <a:buNone/>
            </a:pPr>
            <a:r>
              <a:rPr lang="en-US" dirty="0" smtClean="0"/>
              <a:t>Two Primary Types of Tools – both have a place in organization</a:t>
            </a:r>
          </a:p>
          <a:p>
            <a:pPr marL="0" indent="0">
              <a:buNone/>
            </a:pPr>
            <a:endParaRPr lang="en-US" dirty="0" smtClean="0"/>
          </a:p>
          <a:p>
            <a:pPr marL="457200" indent="-457200">
              <a:buFont typeface="+mj-lt"/>
              <a:buAutoNum type="arabicPeriod"/>
            </a:pPr>
            <a:r>
              <a:rPr lang="en-US" dirty="0" smtClean="0"/>
              <a:t>Tracing Tools</a:t>
            </a:r>
          </a:p>
          <a:p>
            <a:pPr lvl="1"/>
            <a:r>
              <a:rPr lang="en-US" dirty="0" smtClean="0"/>
              <a:t>Focus on one session at a time </a:t>
            </a:r>
          </a:p>
          <a:p>
            <a:pPr lvl="1"/>
            <a:r>
              <a:rPr lang="en-US" dirty="0" smtClean="0"/>
              <a:t>Traces every step of the process</a:t>
            </a:r>
          </a:p>
          <a:p>
            <a:pPr lvl="2"/>
            <a:r>
              <a:rPr lang="en-US" dirty="0"/>
              <a:t>High overhead, point in time data </a:t>
            </a:r>
            <a:r>
              <a:rPr lang="en-US" dirty="0" smtClean="0"/>
              <a:t>only</a:t>
            </a:r>
          </a:p>
          <a:p>
            <a:pPr lvl="1"/>
            <a:r>
              <a:rPr lang="en-US" dirty="0" smtClean="0"/>
              <a:t>Examples: SQL Server Profile, Extended Events (2008+)</a:t>
            </a:r>
          </a:p>
          <a:p>
            <a:pPr lvl="2"/>
            <a:r>
              <a:rPr lang="en-US" dirty="0" smtClean="0"/>
              <a:t>Be careful of session statistics skew (not viewing big picture)</a:t>
            </a:r>
          </a:p>
          <a:p>
            <a:pPr lvl="1"/>
            <a:r>
              <a:rPr lang="en-US" dirty="0" smtClean="0"/>
              <a:t>Very precise – only way to get all variable information</a:t>
            </a:r>
          </a:p>
          <a:p>
            <a:pPr lvl="1"/>
            <a:r>
              <a:rPr lang="en-US" dirty="0" smtClean="0"/>
              <a:t>Ideal if you know a problem is going to occur in the future</a:t>
            </a:r>
          </a:p>
          <a:p>
            <a:pPr lvl="1"/>
            <a:r>
              <a:rPr lang="en-US" dirty="0" smtClean="0"/>
              <a:t>Difficult to see trends over time </a:t>
            </a:r>
          </a:p>
        </p:txBody>
      </p:sp>
    </p:spTree>
    <p:extLst>
      <p:ext uri="{BB962C8B-B14F-4D97-AF65-F5344CB8AC3E}">
        <p14:creationId xmlns:p14="http://schemas.microsoft.com/office/powerpoint/2010/main" val="20893376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sp>
        <p:nvSpPr>
          <p:cNvPr id="5" name="Footer Placeholder 4"/>
          <p:cNvSpPr>
            <a:spLocks noGrp="1"/>
          </p:cNvSpPr>
          <p:nvPr>
            <p:ph type="ftr" sz="quarter" idx="11"/>
          </p:nvPr>
        </p:nvSpPr>
        <p:spPr/>
        <p:txBody>
          <a:bodyPr/>
          <a:lstStyle/>
          <a:p>
            <a:r>
              <a:rPr lang="en-US" dirty="0" smtClean="0"/>
              <a:t>© 2014 SOLARWINDS WORLDWIDE, LLC.  ALL RIGHTS RESERVED.</a:t>
            </a:r>
            <a:endParaRPr lang="en-US" dirty="0"/>
          </a:p>
        </p:txBody>
      </p:sp>
      <p:sp>
        <p:nvSpPr>
          <p:cNvPr id="6" name="Content Placeholder 2"/>
          <p:cNvSpPr txBox="1">
            <a:spLocks/>
          </p:cNvSpPr>
          <p:nvPr/>
        </p:nvSpPr>
        <p:spPr>
          <a:xfrm>
            <a:off x="457200" y="1561045"/>
            <a:ext cx="8229600" cy="48307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accent6">
                  <a:lumMod val="75000"/>
                </a:schemeClr>
              </a:buClr>
              <a:buFont typeface="Lucida Grande"/>
              <a:buChar char="»"/>
              <a:defRPr sz="24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Clr>
                <a:schemeClr val="bg1">
                  <a:lumMod val="75000"/>
                </a:schemeClr>
              </a:buClr>
              <a:buFont typeface="Wingdings" charset="2"/>
              <a:buChar char="§"/>
              <a:defRPr sz="20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Clr>
                <a:schemeClr val="accent6">
                  <a:lumMod val="75000"/>
                </a:schemeClr>
              </a:buClr>
              <a:buFont typeface="Arial"/>
              <a:buChar char="•"/>
              <a:defRPr sz="18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Clr>
                <a:schemeClr val="bg1">
                  <a:lumMod val="75000"/>
                </a:schemeClr>
              </a:buClr>
              <a:buFont typeface="Arial"/>
              <a:buChar char="•"/>
              <a:defRPr sz="16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chemeClr val="bg1">
                  <a:lumMod val="75000"/>
                </a:schemeClr>
              </a:buClr>
              <a:buFont typeface="Arial"/>
              <a:buChar char="•"/>
              <a:defRPr sz="1600" kern="1200" baseline="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Clr>
                <a:schemeClr val="bg1">
                  <a:lumMod val="75000"/>
                </a:schemeClr>
              </a:buClr>
              <a:buFont typeface="Arial"/>
              <a:buChar char="•"/>
              <a:defRPr sz="1600" kern="1200">
                <a:solidFill>
                  <a:schemeClr val="tx1">
                    <a:lumMod val="65000"/>
                    <a:lumOff val="35000"/>
                  </a:schemeClr>
                </a:solidFill>
                <a:latin typeface="+mn-lt"/>
                <a:ea typeface="+mn-ea"/>
                <a:cs typeface="+mn-cs"/>
              </a:defRPr>
            </a:lvl6pPr>
            <a:lvl7pPr marL="2971800" indent="-228600" algn="l" defTabSz="457200" rtl="0" eaLnBrk="1" latinLnBrk="0" hangingPunct="1">
              <a:spcBef>
                <a:spcPct val="20000"/>
              </a:spcBef>
              <a:buClr>
                <a:schemeClr val="bg1">
                  <a:lumMod val="75000"/>
                </a:schemeClr>
              </a:buClr>
              <a:buFont typeface="Arial"/>
              <a:buChar char="•"/>
              <a:defRPr sz="1600" kern="1200" baseline="0">
                <a:solidFill>
                  <a:srgbClr val="595959"/>
                </a:solidFill>
                <a:latin typeface="+mn-lt"/>
                <a:ea typeface="+mn-ea"/>
                <a:cs typeface="+mn-cs"/>
              </a:defRPr>
            </a:lvl7pPr>
            <a:lvl8pPr marL="3429000" indent="-228600" algn="l" defTabSz="457200" rtl="0" eaLnBrk="1" latinLnBrk="0" hangingPunct="1">
              <a:spcBef>
                <a:spcPct val="20000"/>
              </a:spcBef>
              <a:buClr>
                <a:schemeClr val="bg1">
                  <a:lumMod val="75000"/>
                </a:schemeClr>
              </a:buClr>
              <a:buFont typeface="Arial"/>
              <a:buChar char="•"/>
              <a:defRPr sz="1600" kern="1200">
                <a:solidFill>
                  <a:srgbClr val="595959"/>
                </a:solidFill>
                <a:latin typeface="+mn-lt"/>
                <a:ea typeface="+mn-ea"/>
                <a:cs typeface="+mn-cs"/>
              </a:defRPr>
            </a:lvl8pPr>
            <a:lvl9pPr marL="3886200" indent="-228600" algn="l" defTabSz="457200" rtl="0" eaLnBrk="1" latinLnBrk="0" hangingPunct="1">
              <a:spcBef>
                <a:spcPct val="20000"/>
              </a:spcBef>
              <a:buClr>
                <a:schemeClr val="bg1">
                  <a:lumMod val="75000"/>
                </a:schemeClr>
              </a:buClr>
              <a:buFont typeface="Arial"/>
              <a:buChar char="•"/>
              <a:defRPr sz="1600" kern="1200">
                <a:solidFill>
                  <a:srgbClr val="595959"/>
                </a:solidFill>
                <a:latin typeface="+mn-lt"/>
                <a:ea typeface="+mn-ea"/>
                <a:cs typeface="+mn-cs"/>
              </a:defRPr>
            </a:lvl9pPr>
          </a:lstStyle>
          <a:p>
            <a:r>
              <a:rPr lang="en-US" dirty="0" smtClean="0"/>
              <a:t>Senior DBA for </a:t>
            </a:r>
            <a:r>
              <a:rPr lang="en-US" dirty="0" err="1" smtClean="0"/>
              <a:t>Solarwinds</a:t>
            </a:r>
            <a:r>
              <a:rPr lang="en-US" dirty="0" smtClean="0"/>
              <a:t> (formally </a:t>
            </a:r>
            <a:r>
              <a:rPr lang="en-US" dirty="0" err="1" smtClean="0"/>
              <a:t>Confio</a:t>
            </a:r>
            <a:r>
              <a:rPr lang="en-US" dirty="0" smtClean="0"/>
              <a:t>)</a:t>
            </a:r>
          </a:p>
          <a:p>
            <a:pPr lvl="1"/>
            <a:r>
              <a:rPr lang="en-US" dirty="0" smtClean="0"/>
              <a:t>JanisGriffin@confio.com</a:t>
            </a:r>
          </a:p>
          <a:p>
            <a:pPr lvl="1"/>
            <a:r>
              <a:rPr lang="en-US" dirty="0" smtClean="0"/>
              <a:t>@</a:t>
            </a:r>
            <a:r>
              <a:rPr lang="en-US" dirty="0" err="1" smtClean="0"/>
              <a:t>DoBoutAnything</a:t>
            </a:r>
            <a:endParaRPr lang="en-US" dirty="0" smtClean="0"/>
          </a:p>
          <a:p>
            <a:pPr marL="0" indent="0">
              <a:buNone/>
            </a:pPr>
            <a:endParaRPr lang="en-US" sz="2200" dirty="0" smtClean="0"/>
          </a:p>
          <a:p>
            <a:r>
              <a:rPr lang="en-US" dirty="0" smtClean="0"/>
              <a:t>Current - 25+ Years in SQL Server, Sybase, Oracle </a:t>
            </a:r>
          </a:p>
          <a:p>
            <a:r>
              <a:rPr lang="en-US" dirty="0" smtClean="0"/>
              <a:t>Former – Database Design &amp; Implementation</a:t>
            </a:r>
          </a:p>
          <a:p>
            <a:r>
              <a:rPr lang="en-US" dirty="0" smtClean="0"/>
              <a:t>Specialize in performance tuning</a:t>
            </a:r>
          </a:p>
          <a:p>
            <a:r>
              <a:rPr lang="en-US" dirty="0" smtClean="0"/>
              <a:t>Review database performance for customers and prospects</a:t>
            </a:r>
          </a:p>
          <a:p>
            <a:r>
              <a:rPr lang="en-US" dirty="0" smtClean="0"/>
              <a:t>Common thread – How do I tune it?</a:t>
            </a:r>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RTA Compliant Tool Types </a:t>
            </a:r>
            <a:endParaRPr lang="en-US" dirty="0"/>
          </a:p>
        </p:txBody>
      </p:sp>
      <p:sp>
        <p:nvSpPr>
          <p:cNvPr id="4" name="Content Placeholder 3"/>
          <p:cNvSpPr>
            <a:spLocks noGrp="1"/>
          </p:cNvSpPr>
          <p:nvPr>
            <p:ph idx="1"/>
          </p:nvPr>
        </p:nvSpPr>
        <p:spPr/>
        <p:txBody>
          <a:bodyPr>
            <a:normAutofit/>
          </a:bodyPr>
          <a:lstStyle/>
          <a:p>
            <a:pPr marL="0" indent="0">
              <a:buNone/>
            </a:pPr>
            <a:r>
              <a:rPr lang="en-US" dirty="0" smtClean="0"/>
              <a:t>Two Primary Types of Tools – both have a place in organization</a:t>
            </a:r>
          </a:p>
          <a:p>
            <a:pPr marL="0" indent="0">
              <a:buNone/>
            </a:pPr>
            <a:endParaRPr lang="en-US" dirty="0" smtClean="0"/>
          </a:p>
          <a:p>
            <a:pPr marL="457200" indent="-457200">
              <a:buFont typeface="+mj-lt"/>
              <a:buAutoNum type="arabicPeriod" startAt="2"/>
            </a:pPr>
            <a:r>
              <a:rPr lang="en-US" dirty="0" smtClean="0"/>
              <a:t>Continuous </a:t>
            </a:r>
            <a:r>
              <a:rPr lang="en-US" dirty="0"/>
              <a:t>DB Wide Monitoring Tools </a:t>
            </a:r>
          </a:p>
          <a:p>
            <a:pPr lvl="1"/>
            <a:r>
              <a:rPr lang="en-US" altLang="en-US" dirty="0"/>
              <a:t>24/7 sampling provides real-time and historical perspective</a:t>
            </a:r>
          </a:p>
          <a:p>
            <a:pPr lvl="1"/>
            <a:r>
              <a:rPr lang="en-US" altLang="en-US" dirty="0"/>
              <a:t>Allows DBA to go back in time</a:t>
            </a:r>
          </a:p>
          <a:p>
            <a:pPr lvl="2"/>
            <a:r>
              <a:rPr lang="en-US" altLang="en-US" dirty="0"/>
              <a:t>I had a problem at 3:00 pm yesterday</a:t>
            </a:r>
          </a:p>
          <a:p>
            <a:pPr lvl="1"/>
            <a:r>
              <a:rPr lang="en-US" altLang="en-US" dirty="0"/>
              <a:t>Not the level of detail provided by tracing</a:t>
            </a:r>
          </a:p>
          <a:p>
            <a:pPr lvl="1"/>
            <a:r>
              <a:rPr lang="en-US" altLang="en-US" dirty="0" smtClean="0"/>
              <a:t>Usually have </a:t>
            </a:r>
            <a:r>
              <a:rPr lang="en-US" altLang="en-US" dirty="0"/>
              <a:t>trend </a:t>
            </a:r>
            <a:r>
              <a:rPr lang="en-US" altLang="en-US" dirty="0" smtClean="0"/>
              <a:t>reports to allow communication </a:t>
            </a:r>
            <a:r>
              <a:rPr lang="en-US" altLang="en-US" dirty="0"/>
              <a:t>with other groups</a:t>
            </a:r>
          </a:p>
          <a:p>
            <a:pPr lvl="2"/>
            <a:r>
              <a:rPr lang="en-US" altLang="en-US" dirty="0"/>
              <a:t>What is starting to perform poorly?</a:t>
            </a:r>
          </a:p>
          <a:p>
            <a:pPr lvl="2"/>
            <a:r>
              <a:rPr lang="en-US" altLang="en-US" dirty="0"/>
              <a:t>What progress have we made while tuning?</a:t>
            </a:r>
          </a:p>
        </p:txBody>
      </p:sp>
    </p:spTree>
    <p:extLst>
      <p:ext uri="{BB962C8B-B14F-4D97-AF65-F5344CB8AC3E}">
        <p14:creationId xmlns:p14="http://schemas.microsoft.com/office/powerpoint/2010/main" val="3837847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Wait Time Methodology &amp; RTA</a:t>
            </a:r>
            <a:endParaRPr lang="en-US" dirty="0"/>
          </a:p>
        </p:txBody>
      </p:sp>
      <p:sp>
        <p:nvSpPr>
          <p:cNvPr id="4" name="Content Placeholder 3"/>
          <p:cNvSpPr>
            <a:spLocks noGrp="1"/>
          </p:cNvSpPr>
          <p:nvPr>
            <p:ph idx="1"/>
          </p:nvPr>
        </p:nvSpPr>
        <p:spPr/>
        <p:txBody>
          <a:bodyPr/>
          <a:lstStyle/>
          <a:p>
            <a:r>
              <a:rPr lang="en-US" sz="3200" b="1" dirty="0" smtClean="0"/>
              <a:t>For Key Principles of RTA</a:t>
            </a:r>
          </a:p>
          <a:p>
            <a:pPr marL="0" indent="0">
              <a:buNone/>
            </a:pPr>
            <a:endParaRPr lang="en-US" dirty="0" smtClean="0"/>
          </a:p>
          <a:p>
            <a:pPr marL="457200" indent="-457200">
              <a:buFont typeface="+mj-lt"/>
              <a:buAutoNum type="arabicPeriod"/>
            </a:pPr>
            <a:r>
              <a:rPr lang="en-US" b="1" dirty="0" smtClean="0"/>
              <a:t>SQL View</a:t>
            </a:r>
            <a:r>
              <a:rPr lang="en-US" dirty="0" smtClean="0"/>
              <a:t>: All statistics and information at SQL statement level</a:t>
            </a:r>
          </a:p>
          <a:p>
            <a:pPr marL="457200" indent="-457200">
              <a:buFont typeface="+mj-lt"/>
              <a:buAutoNum type="arabicPeriod"/>
            </a:pPr>
            <a:r>
              <a:rPr lang="en-US" b="1" dirty="0" smtClean="0"/>
              <a:t>Time View</a:t>
            </a:r>
            <a:r>
              <a:rPr lang="en-US" dirty="0" smtClean="0"/>
              <a:t>: Measure </a:t>
            </a:r>
            <a:r>
              <a:rPr lang="en-US" dirty="0" smtClean="0">
                <a:solidFill>
                  <a:srgbClr val="FF0000"/>
                </a:solidFill>
              </a:rPr>
              <a:t>Time</a:t>
            </a:r>
            <a:r>
              <a:rPr lang="en-US" dirty="0" smtClean="0"/>
              <a:t>, not number of times something occurred</a:t>
            </a:r>
          </a:p>
          <a:p>
            <a:pPr marL="457200" indent="-457200">
              <a:buFont typeface="+mj-lt"/>
              <a:buAutoNum type="arabicPeriod"/>
            </a:pPr>
            <a:r>
              <a:rPr lang="en-US" b="1" dirty="0" smtClean="0"/>
              <a:t>Full View</a:t>
            </a:r>
            <a:r>
              <a:rPr lang="en-US" dirty="0" smtClean="0"/>
              <a:t>: Measure </a:t>
            </a:r>
            <a:r>
              <a:rPr lang="en-US" dirty="0" smtClean="0">
                <a:solidFill>
                  <a:srgbClr val="FF0000"/>
                </a:solidFill>
              </a:rPr>
              <a:t>every wait </a:t>
            </a:r>
            <a:r>
              <a:rPr lang="en-US" dirty="0" smtClean="0"/>
              <a:t>individually to isolate source of problems</a:t>
            </a:r>
          </a:p>
          <a:p>
            <a:pPr marL="457200" indent="-457200">
              <a:buFont typeface="+mj-lt"/>
              <a:buAutoNum type="arabicPeriod"/>
            </a:pPr>
            <a:r>
              <a:rPr lang="en-US" b="1" dirty="0" smtClean="0"/>
              <a:t>Historical View</a:t>
            </a:r>
            <a:r>
              <a:rPr lang="en-US" dirty="0" smtClean="0"/>
              <a:t>: Store data long term to spot trends, </a:t>
            </a:r>
            <a:r>
              <a:rPr lang="en-US" dirty="0" smtClean="0">
                <a:solidFill>
                  <a:srgbClr val="FF0000"/>
                </a:solidFill>
              </a:rPr>
              <a:t>anomalies</a:t>
            </a:r>
            <a:r>
              <a:rPr lang="en-US" dirty="0" smtClean="0"/>
              <a:t>, relationships and easier analytics</a:t>
            </a:r>
            <a:endParaRPr lang="en-US" dirty="0"/>
          </a:p>
        </p:txBody>
      </p:sp>
    </p:spTree>
    <p:extLst>
      <p:ext uri="{BB962C8B-B14F-4D97-AF65-F5344CB8AC3E}">
        <p14:creationId xmlns:p14="http://schemas.microsoft.com/office/powerpoint/2010/main" val="37478328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bwMode="auto">
          <a:xfrm>
            <a:off x="0" y="228600"/>
            <a:ext cx="84582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smtClean="0"/>
              <a:t>  </a:t>
            </a:r>
            <a:r>
              <a:rPr lang="en-US" altLang="en-US" dirty="0" smtClean="0"/>
              <a:t>RTA – </a:t>
            </a:r>
            <a:r>
              <a:rPr lang="en-US" altLang="en-US" dirty="0" smtClean="0"/>
              <a:t>How to use it?</a:t>
            </a:r>
          </a:p>
        </p:txBody>
      </p:sp>
      <p:sp>
        <p:nvSpPr>
          <p:cNvPr id="29699" name="Content Placeholder 2"/>
          <p:cNvSpPr>
            <a:spLocks noGrp="1"/>
          </p:cNvSpPr>
          <p:nvPr>
            <p:ph idx="1"/>
          </p:nvPr>
        </p:nvSpPr>
        <p:spPr>
          <a:xfrm>
            <a:off x="609600" y="1295400"/>
            <a:ext cx="7848600" cy="4876800"/>
          </a:xfrm>
        </p:spPr>
        <p:txBody>
          <a:bodyPr/>
          <a:lstStyle/>
          <a:p>
            <a:r>
              <a:rPr lang="en-US" altLang="en-US" dirty="0" smtClean="0"/>
              <a:t>Proactive View</a:t>
            </a:r>
          </a:p>
          <a:p>
            <a:pPr>
              <a:buFont typeface="Wingdings" pitchFamily="2" charset="2"/>
              <a:buNone/>
            </a:pPr>
            <a:endParaRPr lang="en-US" altLang="en-US" dirty="0" smtClean="0"/>
          </a:p>
          <a:p>
            <a:r>
              <a:rPr lang="en-US" altLang="en-US" dirty="0" smtClean="0"/>
              <a:t>What if a User Complains</a:t>
            </a:r>
          </a:p>
          <a:p>
            <a:endParaRPr lang="en-US" altLang="en-US" dirty="0" smtClean="0"/>
          </a:p>
          <a:p>
            <a:r>
              <a:rPr lang="en-US" altLang="en-US" dirty="0" smtClean="0"/>
              <a:t>Firefighting – Drive it to ‘Root Cause’</a:t>
            </a:r>
          </a:p>
          <a:p>
            <a:pPr>
              <a:buFont typeface="Wingdings" pitchFamily="2" charset="2"/>
              <a:buNone/>
            </a:pPr>
            <a:endParaRPr lang="en-US" altLang="en-US" dirty="0" smtClean="0"/>
          </a:p>
          <a:p>
            <a:r>
              <a:rPr lang="en-US" altLang="en-US" dirty="0" smtClean="0"/>
              <a:t>Blocking Issue (not tuning issue)</a:t>
            </a:r>
          </a:p>
          <a:p>
            <a:endParaRPr lang="en-US" altLang="en-US" dirty="0" smtClean="0"/>
          </a:p>
          <a:p>
            <a:r>
              <a:rPr lang="en-US" altLang="en-US" dirty="0" smtClean="0"/>
              <a:t>Long Term Trends</a:t>
            </a:r>
          </a:p>
          <a:p>
            <a:pPr>
              <a:buFont typeface="Wingdings" pitchFamily="2" charset="2"/>
              <a:buNone/>
            </a:pPr>
            <a:endParaRPr lang="en-US" altLang="en-US" dirty="0" smtClean="0"/>
          </a:p>
          <a:p>
            <a:r>
              <a:rPr lang="en-US" altLang="en-US" dirty="0" smtClean="0"/>
              <a:t>Current (right now) Issue</a:t>
            </a:r>
          </a:p>
          <a:p>
            <a:endParaRPr lang="en-US" altLang="en-US" dirty="0" smtClean="0"/>
          </a:p>
        </p:txBody>
      </p:sp>
      <p:sp>
        <p:nvSpPr>
          <p:cNvPr id="4" name="Slide Number Placeholder 3"/>
          <p:cNvSpPr>
            <a:spLocks noGrp="1"/>
          </p:cNvSpPr>
          <p:nvPr>
            <p:ph type="sldNum" sz="quarter" idx="4294967295"/>
          </p:nvPr>
        </p:nvSpPr>
        <p:spPr>
          <a:xfrm>
            <a:off x="0" y="6477000"/>
            <a:ext cx="381000" cy="228600"/>
          </a:xfrm>
          <a:prstGeom prst="rect">
            <a:avLst/>
          </a:prstGeom>
        </p:spPr>
        <p:txBody>
          <a:bodyPr/>
          <a:lstStyle/>
          <a:p>
            <a:pPr>
              <a:defRPr/>
            </a:pPr>
            <a:fld id="{F5F7FD00-31DA-4AA3-B6C1-27C8CC531B46}" type="slidenum">
              <a:rPr lang="en-US" smtClean="0"/>
              <a:pPr>
                <a:defRPr/>
              </a:pPr>
              <a:t>22</a:t>
            </a:fld>
            <a:endParaRPr lang="en-US"/>
          </a:p>
        </p:txBody>
      </p:sp>
    </p:spTree>
    <p:extLst>
      <p:ext uri="{BB962C8B-B14F-4D97-AF65-F5344CB8AC3E}">
        <p14:creationId xmlns:p14="http://schemas.microsoft.com/office/powerpoint/2010/main" val="12591319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smtClean="0"/>
              <a:t>Proactive View</a:t>
            </a:r>
          </a:p>
        </p:txBody>
      </p:sp>
      <p:sp>
        <p:nvSpPr>
          <p:cNvPr id="4" name="Slide Number Placeholder 3"/>
          <p:cNvSpPr>
            <a:spLocks noGrp="1"/>
          </p:cNvSpPr>
          <p:nvPr>
            <p:ph type="sldNum" sz="quarter" idx="4294967295"/>
          </p:nvPr>
        </p:nvSpPr>
        <p:spPr>
          <a:xfrm>
            <a:off x="0" y="6477000"/>
            <a:ext cx="381000" cy="228600"/>
          </a:xfrm>
          <a:prstGeom prst="rect">
            <a:avLst/>
          </a:prstGeom>
        </p:spPr>
        <p:txBody>
          <a:bodyPr/>
          <a:lstStyle/>
          <a:p>
            <a:pPr>
              <a:defRPr/>
            </a:pPr>
            <a:fld id="{959DE748-85A2-41F6-AB1D-DB89AB76E6E1}" type="slidenum">
              <a:rPr lang="en-US" smtClean="0"/>
              <a:pPr>
                <a:defRPr/>
              </a:pPr>
              <a:t>23</a:t>
            </a:fld>
            <a:endParaRPr lang="en-US"/>
          </a:p>
        </p:txBody>
      </p:sp>
      <p:pic>
        <p:nvPicPr>
          <p:cNvPr id="31748"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5635" y="1108355"/>
            <a:ext cx="8305800" cy="5181600"/>
          </a:xfrm>
          <a:noFill/>
        </p:spPr>
      </p:pic>
    </p:spTree>
    <p:extLst>
      <p:ext uri="{BB962C8B-B14F-4D97-AF65-F5344CB8AC3E}">
        <p14:creationId xmlns:p14="http://schemas.microsoft.com/office/powerpoint/2010/main" val="37532816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smtClean="0"/>
              <a:t>Users Complain </a:t>
            </a:r>
          </a:p>
        </p:txBody>
      </p:sp>
      <p:sp>
        <p:nvSpPr>
          <p:cNvPr id="4" name="Slide Number Placeholder 3"/>
          <p:cNvSpPr>
            <a:spLocks noGrp="1"/>
          </p:cNvSpPr>
          <p:nvPr>
            <p:ph type="sldNum" sz="quarter" idx="4294967295"/>
          </p:nvPr>
        </p:nvSpPr>
        <p:spPr>
          <a:xfrm>
            <a:off x="0" y="6477000"/>
            <a:ext cx="381000" cy="228600"/>
          </a:xfrm>
          <a:prstGeom prst="rect">
            <a:avLst/>
          </a:prstGeom>
        </p:spPr>
        <p:txBody>
          <a:bodyPr/>
          <a:lstStyle/>
          <a:p>
            <a:pPr>
              <a:defRPr/>
            </a:pPr>
            <a:fld id="{63304DEC-C36F-48C9-A82F-9CF574C93A55}" type="slidenum">
              <a:rPr lang="en-US" smtClean="0"/>
              <a:pPr>
                <a:defRPr/>
              </a:pPr>
              <a:t>24</a:t>
            </a:fld>
            <a:endParaRPr lang="en-US"/>
          </a:p>
        </p:txBody>
      </p:sp>
      <p:pic>
        <p:nvPicPr>
          <p:cNvPr id="337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77" y="1122215"/>
            <a:ext cx="8257308" cy="511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4895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smtClean="0"/>
              <a:t>Specific User Complains </a:t>
            </a:r>
          </a:p>
        </p:txBody>
      </p:sp>
      <p:sp>
        <p:nvSpPr>
          <p:cNvPr id="4" name="Slide Number Placeholder 3"/>
          <p:cNvSpPr>
            <a:spLocks noGrp="1"/>
          </p:cNvSpPr>
          <p:nvPr>
            <p:ph type="sldNum" sz="quarter" idx="4294967295"/>
          </p:nvPr>
        </p:nvSpPr>
        <p:spPr>
          <a:xfrm>
            <a:off x="0" y="6477000"/>
            <a:ext cx="381000" cy="228600"/>
          </a:xfrm>
          <a:prstGeom prst="rect">
            <a:avLst/>
          </a:prstGeom>
        </p:spPr>
        <p:txBody>
          <a:bodyPr/>
          <a:lstStyle/>
          <a:p>
            <a:pPr>
              <a:defRPr/>
            </a:pPr>
            <a:fld id="{553CB2B5-9B7F-4241-9F8E-1C7B0917B79B}" type="slidenum">
              <a:rPr lang="en-US" smtClean="0"/>
              <a:pPr>
                <a:defRPr/>
              </a:pPr>
              <a:t>25</a:t>
            </a:fld>
            <a:endParaRPr lang="en-US"/>
          </a:p>
        </p:txBody>
      </p:sp>
      <p:pic>
        <p:nvPicPr>
          <p:cNvPr id="3482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3400" y="1115290"/>
            <a:ext cx="7848600" cy="2895600"/>
          </a:xfrm>
          <a:noFill/>
        </p:spPr>
      </p:pic>
      <p:pic>
        <p:nvPicPr>
          <p:cNvPr id="348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4010885"/>
            <a:ext cx="784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6521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smtClean="0"/>
              <a:t>Firefighting – Driving to Root Cause</a:t>
            </a:r>
          </a:p>
        </p:txBody>
      </p:sp>
      <p:sp>
        <p:nvSpPr>
          <p:cNvPr id="4" name="Slide Number Placeholder 3"/>
          <p:cNvSpPr>
            <a:spLocks noGrp="1"/>
          </p:cNvSpPr>
          <p:nvPr>
            <p:ph type="sldNum" sz="quarter" idx="4294967295"/>
          </p:nvPr>
        </p:nvSpPr>
        <p:spPr>
          <a:xfrm>
            <a:off x="0" y="6477000"/>
            <a:ext cx="381000" cy="228600"/>
          </a:xfrm>
          <a:prstGeom prst="rect">
            <a:avLst/>
          </a:prstGeom>
        </p:spPr>
        <p:txBody>
          <a:bodyPr/>
          <a:lstStyle/>
          <a:p>
            <a:pPr>
              <a:defRPr/>
            </a:pPr>
            <a:fld id="{2FB8CF0C-FDF5-41E8-A31C-098D6964EACB}" type="slidenum">
              <a:rPr lang="en-US" smtClean="0"/>
              <a:pPr>
                <a:defRPr/>
              </a:pPr>
              <a:t>26</a:t>
            </a:fld>
            <a:endParaRPr lang="en-US"/>
          </a:p>
        </p:txBody>
      </p:sp>
      <p:pic>
        <p:nvPicPr>
          <p:cNvPr id="3584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533400" y="1378515"/>
            <a:ext cx="7848600" cy="4495800"/>
          </a:xfrm>
          <a:noFill/>
        </p:spPr>
      </p:pic>
    </p:spTree>
    <p:extLst>
      <p:ext uri="{BB962C8B-B14F-4D97-AF65-F5344CB8AC3E}">
        <p14:creationId xmlns:p14="http://schemas.microsoft.com/office/powerpoint/2010/main" val="9003165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smtClean="0"/>
              <a:t>Blocking Issue</a:t>
            </a:r>
          </a:p>
        </p:txBody>
      </p:sp>
      <p:sp>
        <p:nvSpPr>
          <p:cNvPr id="4" name="Slide Number Placeholder 3"/>
          <p:cNvSpPr>
            <a:spLocks noGrp="1"/>
          </p:cNvSpPr>
          <p:nvPr>
            <p:ph type="sldNum" sz="quarter" idx="4294967295"/>
          </p:nvPr>
        </p:nvSpPr>
        <p:spPr>
          <a:xfrm>
            <a:off x="0" y="6477000"/>
            <a:ext cx="381000" cy="228600"/>
          </a:xfrm>
          <a:prstGeom prst="rect">
            <a:avLst/>
          </a:prstGeom>
        </p:spPr>
        <p:txBody>
          <a:bodyPr/>
          <a:lstStyle/>
          <a:p>
            <a:pPr>
              <a:defRPr/>
            </a:pPr>
            <a:fld id="{A457223E-B0F9-4292-8479-F94DA0906CAA}" type="slidenum">
              <a:rPr lang="en-US" smtClean="0"/>
              <a:pPr>
                <a:defRPr/>
              </a:pPr>
              <a:t>27</a:t>
            </a:fld>
            <a:endParaRPr lang="en-US"/>
          </a:p>
        </p:txBody>
      </p:sp>
      <p:pic>
        <p:nvPicPr>
          <p:cNvPr id="3686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071563" y="1233045"/>
            <a:ext cx="6924675" cy="4495800"/>
          </a:xfrm>
          <a:noFill/>
        </p:spPr>
      </p:pic>
    </p:spTree>
    <p:extLst>
      <p:ext uri="{BB962C8B-B14F-4D97-AF65-F5344CB8AC3E}">
        <p14:creationId xmlns:p14="http://schemas.microsoft.com/office/powerpoint/2010/main" val="19155169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bwMode="auto">
          <a:xfrm>
            <a:off x="228600" y="274638"/>
            <a:ext cx="84582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mtClean="0"/>
              <a:t>Long Term  Issues, Trends &amp; Tuning</a:t>
            </a:r>
          </a:p>
        </p:txBody>
      </p:sp>
      <p:sp>
        <p:nvSpPr>
          <p:cNvPr id="4" name="Slide Number Placeholder 3"/>
          <p:cNvSpPr>
            <a:spLocks noGrp="1"/>
          </p:cNvSpPr>
          <p:nvPr>
            <p:ph type="sldNum" sz="quarter" idx="4294967295"/>
          </p:nvPr>
        </p:nvSpPr>
        <p:spPr>
          <a:xfrm>
            <a:off x="0" y="6477000"/>
            <a:ext cx="381000" cy="228600"/>
          </a:xfrm>
          <a:prstGeom prst="rect">
            <a:avLst/>
          </a:prstGeom>
        </p:spPr>
        <p:txBody>
          <a:bodyPr/>
          <a:lstStyle/>
          <a:p>
            <a:pPr>
              <a:defRPr/>
            </a:pPr>
            <a:fld id="{0177D60C-E02F-456C-A3BB-8812B449388E}" type="slidenum">
              <a:rPr lang="en-US" smtClean="0"/>
              <a:pPr>
                <a:defRPr/>
              </a:pPr>
              <a:t>28</a:t>
            </a:fld>
            <a:endParaRPr lang="en-US"/>
          </a:p>
        </p:txBody>
      </p:sp>
      <p:pic>
        <p:nvPicPr>
          <p:cNvPr id="3789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09600" y="1364665"/>
            <a:ext cx="7848600" cy="4800600"/>
          </a:xfrm>
          <a:noFill/>
        </p:spPr>
      </p:pic>
    </p:spTree>
    <p:extLst>
      <p:ext uri="{BB962C8B-B14F-4D97-AF65-F5344CB8AC3E}">
        <p14:creationId xmlns:p14="http://schemas.microsoft.com/office/powerpoint/2010/main" val="32027982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en-US" dirty="0" smtClean="0"/>
              <a:t>Current View</a:t>
            </a:r>
          </a:p>
        </p:txBody>
      </p:sp>
      <p:sp>
        <p:nvSpPr>
          <p:cNvPr id="4" name="Slide Number Placeholder 3"/>
          <p:cNvSpPr>
            <a:spLocks noGrp="1"/>
          </p:cNvSpPr>
          <p:nvPr>
            <p:ph type="sldNum" sz="quarter" idx="4294967295"/>
          </p:nvPr>
        </p:nvSpPr>
        <p:spPr>
          <a:xfrm>
            <a:off x="0" y="6477000"/>
            <a:ext cx="381000" cy="228600"/>
          </a:xfrm>
          <a:prstGeom prst="rect">
            <a:avLst/>
          </a:prstGeom>
        </p:spPr>
        <p:txBody>
          <a:bodyPr/>
          <a:lstStyle/>
          <a:p>
            <a:pPr>
              <a:defRPr/>
            </a:pPr>
            <a:fld id="{6E08FB0B-B451-4702-9845-0CED5370D42A}" type="slidenum">
              <a:rPr lang="en-US" smtClean="0"/>
              <a:pPr>
                <a:defRPr/>
              </a:pPr>
              <a:t>29</a:t>
            </a:fld>
            <a:endParaRPr lang="en-US"/>
          </a:p>
        </p:txBody>
      </p:sp>
      <p:pic>
        <p:nvPicPr>
          <p:cNvPr id="38916" name="Picture 5"/>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 y="1101435"/>
            <a:ext cx="8839200" cy="5049982"/>
          </a:xfrm>
          <a:noFill/>
        </p:spPr>
      </p:pic>
    </p:spTree>
    <p:extLst>
      <p:ext uri="{BB962C8B-B14F-4D97-AF65-F5344CB8AC3E}">
        <p14:creationId xmlns:p14="http://schemas.microsoft.com/office/powerpoint/2010/main" val="9612966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
        <p:nvSpPr>
          <p:cNvPr id="5" name="Rectangle 3"/>
          <p:cNvSpPr>
            <a:spLocks noGrp="1" noChangeArrowheads="1"/>
          </p:cNvSpPr>
          <p:nvPr>
            <p:ph idx="1"/>
          </p:nvPr>
        </p:nvSpPr>
        <p:spPr/>
        <p:txBody>
          <a:bodyPr>
            <a:normAutofit/>
          </a:bodyPr>
          <a:lstStyle/>
          <a:p>
            <a:pPr marL="0" indent="0" eaLnBrk="1" hangingPunct="1">
              <a:buNone/>
            </a:pPr>
            <a:endParaRPr lang="en-US" altLang="en-US" dirty="0"/>
          </a:p>
          <a:p>
            <a:pPr marL="533400" indent="-533400" eaLnBrk="1" hangingPunct="1"/>
            <a:r>
              <a:rPr lang="en-US" altLang="en-US" dirty="0" smtClean="0"/>
              <a:t>Response Time Analysis ( wait time methodology)</a:t>
            </a:r>
          </a:p>
          <a:p>
            <a:pPr marL="533400" indent="-533400" eaLnBrk="1" hangingPunct="1"/>
            <a:r>
              <a:rPr lang="en-US" altLang="en-US" dirty="0" smtClean="0"/>
              <a:t>Dynamic Management Views</a:t>
            </a:r>
          </a:p>
          <a:p>
            <a:pPr marL="533400" indent="-533400"/>
            <a:r>
              <a:rPr lang="en-US" altLang="en-US" dirty="0"/>
              <a:t>What are Wait Types</a:t>
            </a:r>
            <a:r>
              <a:rPr lang="en-US" altLang="en-US" dirty="0" smtClean="0"/>
              <a:t>?</a:t>
            </a:r>
          </a:p>
          <a:p>
            <a:pPr marL="533400" indent="-533400" eaLnBrk="1" hangingPunct="1"/>
            <a:r>
              <a:rPr lang="en-US" altLang="en-US" dirty="0" smtClean="0"/>
              <a:t>Compliant Tools</a:t>
            </a:r>
          </a:p>
          <a:p>
            <a:pPr marL="533400" indent="-533400" eaLnBrk="1" hangingPunct="1"/>
            <a:r>
              <a:rPr lang="en-US" altLang="en-US" dirty="0" smtClean="0"/>
              <a:t>Case Studies</a:t>
            </a:r>
          </a:p>
          <a:p>
            <a:pPr marL="933450" lvl="1" indent="-533400"/>
            <a:r>
              <a:rPr lang="en-US" altLang="en-US" dirty="0" smtClean="0"/>
              <a:t> Poor Code Design</a:t>
            </a:r>
          </a:p>
          <a:p>
            <a:pPr marL="933450" lvl="1" indent="-533400"/>
            <a:r>
              <a:rPr lang="en-US" altLang="en-US" dirty="0" smtClean="0"/>
              <a:t>Locking Problem</a:t>
            </a:r>
          </a:p>
          <a:p>
            <a:pPr marL="933450" lvl="1" indent="-533400"/>
            <a:r>
              <a:rPr lang="en-US" altLang="en-US" dirty="0" smtClean="0"/>
              <a:t>Network Issue</a:t>
            </a:r>
          </a:p>
          <a:p>
            <a:pPr marL="933450" lvl="1" indent="-533400"/>
            <a:r>
              <a:rPr lang="en-US" altLang="en-US" dirty="0" smtClean="0"/>
              <a:t>High CPU Usage</a:t>
            </a:r>
          </a:p>
          <a:p>
            <a:pPr marL="533400" indent="-533400" eaLnBrk="1" hangingPunct="1"/>
            <a:r>
              <a:rPr lang="en-US" altLang="en-US" dirty="0" smtClean="0"/>
              <a:t>Q&amp;A</a:t>
            </a:r>
          </a:p>
        </p:txBody>
      </p:sp>
    </p:spTree>
    <p:extLst>
      <p:ext uri="{BB962C8B-B14F-4D97-AF65-F5344CB8AC3E}">
        <p14:creationId xmlns:p14="http://schemas.microsoft.com/office/powerpoint/2010/main" val="41292904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Case Study 1 – Poor Code Design</a:t>
            </a:r>
            <a:endParaRPr lang="en-US" dirty="0"/>
          </a:p>
        </p:txBody>
      </p:sp>
      <p:sp>
        <p:nvSpPr>
          <p:cNvPr id="4" name="Content Placeholder 3"/>
          <p:cNvSpPr>
            <a:spLocks noGrp="1"/>
          </p:cNvSpPr>
          <p:nvPr>
            <p:ph idx="1"/>
          </p:nvPr>
        </p:nvSpPr>
        <p:spPr/>
        <p:txBody>
          <a:bodyPr/>
          <a:lstStyle/>
          <a:p>
            <a:pPr marL="0" indent="0">
              <a:buNone/>
            </a:pPr>
            <a:r>
              <a:rPr lang="en-US" sz="3200" dirty="0" smtClean="0"/>
              <a:t>Problem Observed:</a:t>
            </a:r>
          </a:p>
          <a:p>
            <a:pPr marL="0" indent="0">
              <a:buNone/>
            </a:pPr>
            <a:endParaRPr lang="en-US" sz="1600" dirty="0" smtClean="0"/>
          </a:p>
          <a:p>
            <a:r>
              <a:rPr lang="en-US" altLang="en-US" dirty="0"/>
              <a:t>Situation: Developer noticed long processing times when updating data </a:t>
            </a:r>
            <a:r>
              <a:rPr lang="en-US" altLang="en-US" dirty="0" smtClean="0"/>
              <a:t>in test </a:t>
            </a:r>
            <a:r>
              <a:rPr lang="en-US" altLang="en-US" dirty="0" err="1"/>
              <a:t>db</a:t>
            </a:r>
            <a:endParaRPr lang="en-US" altLang="en-US" dirty="0"/>
          </a:p>
          <a:p>
            <a:pPr lvl="1"/>
            <a:r>
              <a:rPr lang="en-US" altLang="en-US" dirty="0"/>
              <a:t>Production DBAs would not let code go to production that was taking this long</a:t>
            </a:r>
          </a:p>
          <a:p>
            <a:pPr lvl="1"/>
            <a:r>
              <a:rPr lang="en-US" altLang="en-US" dirty="0"/>
              <a:t>Existing database tools not giving enough information to resolve issues in a timely fashion.</a:t>
            </a:r>
          </a:p>
          <a:p>
            <a:pPr lvl="1"/>
            <a:r>
              <a:rPr lang="en-US" altLang="en-US" dirty="0"/>
              <a:t>Used wait time </a:t>
            </a:r>
            <a:r>
              <a:rPr lang="en-US" altLang="en-US" dirty="0" smtClean="0"/>
              <a:t>methodology &amp; RTA </a:t>
            </a:r>
            <a:r>
              <a:rPr lang="en-US" altLang="en-US" dirty="0"/>
              <a:t>to determine what the process was waiting for</a:t>
            </a:r>
            <a:endParaRPr lang="en-US" altLang="en-US" sz="2800" i="1" dirty="0"/>
          </a:p>
          <a:p>
            <a:endParaRPr lang="en-US" dirty="0"/>
          </a:p>
        </p:txBody>
      </p:sp>
    </p:spTree>
    <p:extLst>
      <p:ext uri="{BB962C8B-B14F-4D97-AF65-F5344CB8AC3E}">
        <p14:creationId xmlns:p14="http://schemas.microsoft.com/office/powerpoint/2010/main" val="1515964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Original Problem</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97280"/>
            <a:ext cx="9143999" cy="52590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410398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What does RTA tell us?</a:t>
            </a:r>
            <a:endParaRPr lang="en-US" dirty="0"/>
          </a:p>
        </p:txBody>
      </p:sp>
      <p:sp>
        <p:nvSpPr>
          <p:cNvPr id="4" name="Content Placeholder 3"/>
          <p:cNvSpPr>
            <a:spLocks noGrp="1"/>
          </p:cNvSpPr>
          <p:nvPr>
            <p:ph idx="1"/>
          </p:nvPr>
        </p:nvSpPr>
        <p:spPr/>
        <p:txBody>
          <a:bodyPr/>
          <a:lstStyle/>
          <a:p>
            <a:r>
              <a:rPr lang="en-US" altLang="en-US" dirty="0"/>
              <a:t>Which SQL: 		</a:t>
            </a:r>
            <a:r>
              <a:rPr lang="en-US" altLang="en-US" dirty="0" smtClean="0"/>
              <a:t>        </a:t>
            </a:r>
            <a:r>
              <a:rPr lang="en-US" altLang="en-US" dirty="0"/>
              <a:t>	</a:t>
            </a:r>
            <a:r>
              <a:rPr lang="en-US" altLang="en-US" dirty="0" err="1" smtClean="0"/>
              <a:t>Insert_Loop</a:t>
            </a:r>
            <a:r>
              <a:rPr lang="en-US" altLang="en-US" dirty="0" smtClean="0"/>
              <a:t> </a:t>
            </a:r>
            <a:r>
              <a:rPr lang="en-US" altLang="en-US" dirty="0"/>
              <a:t>	</a:t>
            </a:r>
            <a:endParaRPr lang="en-US" altLang="en-US" dirty="0" smtClean="0"/>
          </a:p>
          <a:p>
            <a:pPr marL="0" indent="0">
              <a:buNone/>
            </a:pPr>
            <a:r>
              <a:rPr lang="en-US" altLang="en-US" dirty="0"/>
              <a:t>				</a:t>
            </a:r>
          </a:p>
          <a:p>
            <a:r>
              <a:rPr lang="en-US" altLang="en-US" dirty="0"/>
              <a:t>Which Wait Type: 		WRITELOG </a:t>
            </a:r>
            <a:r>
              <a:rPr lang="en-US" altLang="en-US" dirty="0" smtClean="0"/>
              <a:t> (96%)</a:t>
            </a:r>
            <a:endParaRPr lang="en-US" altLang="en-US" dirty="0"/>
          </a:p>
          <a:p>
            <a:endParaRPr lang="en-US" altLang="en-US" dirty="0"/>
          </a:p>
          <a:p>
            <a:r>
              <a:rPr lang="en-US" altLang="en-US" dirty="0"/>
              <a:t>How much time: 		</a:t>
            </a:r>
            <a:r>
              <a:rPr lang="en-US" altLang="en-US" dirty="0" smtClean="0"/>
              <a:t>10+ </a:t>
            </a:r>
            <a:r>
              <a:rPr lang="en-US" altLang="en-US" dirty="0"/>
              <a:t>Minutes</a:t>
            </a:r>
          </a:p>
          <a:p>
            <a:endParaRPr lang="en-US" dirty="0"/>
          </a:p>
        </p:txBody>
      </p:sp>
    </p:spTree>
    <p:extLst>
      <p:ext uri="{BB962C8B-B14F-4D97-AF65-F5344CB8AC3E}">
        <p14:creationId xmlns:p14="http://schemas.microsoft.com/office/powerpoint/2010/main" val="7384740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Code Review</a:t>
            </a:r>
            <a:endParaRPr lang="en-US" dirty="0"/>
          </a:p>
        </p:txBody>
      </p:sp>
      <p:sp>
        <p:nvSpPr>
          <p:cNvPr id="4" name="Content Placeholder 3"/>
          <p:cNvSpPr>
            <a:spLocks noGrp="1"/>
          </p:cNvSpPr>
          <p:nvPr>
            <p:ph idx="1"/>
          </p:nvPr>
        </p:nvSpPr>
        <p:spPr/>
        <p:txBody>
          <a:bodyPr>
            <a:normAutofit fontScale="85000" lnSpcReduction="20000"/>
          </a:bodyPr>
          <a:lstStyle/>
          <a:p>
            <a:pPr>
              <a:lnSpc>
                <a:spcPct val="80000"/>
              </a:lnSpc>
            </a:pPr>
            <a:r>
              <a:rPr lang="en-US" altLang="en-US" dirty="0"/>
              <a:t>Inserted 70,000 rows </a:t>
            </a:r>
            <a:r>
              <a:rPr lang="en-US" altLang="en-US" dirty="0" smtClean="0"/>
              <a:t>in 10:08</a:t>
            </a:r>
            <a:endParaRPr lang="en-US" altLang="en-US" dirty="0"/>
          </a:p>
          <a:p>
            <a:pPr>
              <a:lnSpc>
                <a:spcPct val="80000"/>
              </a:lnSpc>
              <a:buNone/>
            </a:pPr>
            <a:endParaRPr lang="en-US" altLang="en-US" dirty="0"/>
          </a:p>
          <a:p>
            <a:pPr>
              <a:lnSpc>
                <a:spcPct val="80000"/>
              </a:lnSpc>
              <a:buNone/>
            </a:pPr>
            <a:r>
              <a:rPr lang="en-US" altLang="en-US" noProof="1"/>
              <a:t>DECLARE @i INT</a:t>
            </a:r>
          </a:p>
          <a:p>
            <a:pPr>
              <a:lnSpc>
                <a:spcPct val="80000"/>
              </a:lnSpc>
              <a:buNone/>
            </a:pPr>
            <a:r>
              <a:rPr lang="en-US" altLang="en-US" noProof="1"/>
              <a:t>SET @i = 1</a:t>
            </a:r>
          </a:p>
          <a:p>
            <a:pPr>
              <a:lnSpc>
                <a:spcPct val="80000"/>
              </a:lnSpc>
              <a:buNone/>
            </a:pPr>
            <a:r>
              <a:rPr lang="en-US" altLang="en-US" noProof="1"/>
              <a:t>WHILE @i &lt; 70000</a:t>
            </a:r>
          </a:p>
          <a:p>
            <a:pPr>
              <a:lnSpc>
                <a:spcPct val="80000"/>
              </a:lnSpc>
              <a:buNone/>
            </a:pPr>
            <a:r>
              <a:rPr lang="en-US" altLang="en-US" noProof="1"/>
              <a:t>   BEGIN</a:t>
            </a:r>
          </a:p>
          <a:p>
            <a:pPr>
              <a:lnSpc>
                <a:spcPct val="80000"/>
              </a:lnSpc>
              <a:buNone/>
            </a:pPr>
            <a:r>
              <a:rPr lang="en-US" altLang="en-US" noProof="1"/>
              <a:t>      BEGIN TRANSACTION</a:t>
            </a:r>
          </a:p>
          <a:p>
            <a:pPr>
              <a:lnSpc>
                <a:spcPct val="80000"/>
              </a:lnSpc>
              <a:buNone/>
            </a:pPr>
            <a:r>
              <a:rPr lang="en-US" altLang="en-US" noProof="1"/>
              <a:t>         INSERT INTO [jpetstore].[dbo].[product](</a:t>
            </a:r>
          </a:p>
          <a:p>
            <a:pPr>
              <a:lnSpc>
                <a:spcPct val="80000"/>
              </a:lnSpc>
              <a:buNone/>
            </a:pPr>
            <a:r>
              <a:rPr lang="en-US" altLang="en-US" noProof="1"/>
              <a:t>            [productid],</a:t>
            </a:r>
          </a:p>
          <a:p>
            <a:pPr>
              <a:lnSpc>
                <a:spcPct val="80000"/>
              </a:lnSpc>
              <a:buNone/>
            </a:pPr>
            <a:r>
              <a:rPr lang="en-US" altLang="en-US" noProof="1"/>
              <a:t>            [category],</a:t>
            </a:r>
          </a:p>
          <a:p>
            <a:pPr>
              <a:lnSpc>
                <a:spcPct val="80000"/>
              </a:lnSpc>
              <a:buNone/>
            </a:pPr>
            <a:r>
              <a:rPr lang="en-US" altLang="en-US" noProof="1"/>
              <a:t>            [name],</a:t>
            </a:r>
          </a:p>
          <a:p>
            <a:pPr>
              <a:lnSpc>
                <a:spcPct val="80000"/>
              </a:lnSpc>
              <a:buNone/>
            </a:pPr>
            <a:r>
              <a:rPr lang="en-US" altLang="en-US" noProof="1"/>
              <a:t>            [descn])</a:t>
            </a:r>
          </a:p>
          <a:p>
            <a:pPr>
              <a:lnSpc>
                <a:spcPct val="80000"/>
              </a:lnSpc>
              <a:buNone/>
            </a:pPr>
            <a:r>
              <a:rPr lang="en-US" altLang="en-US" noProof="1"/>
              <a:t>         VALUES (@i,</a:t>
            </a:r>
          </a:p>
          <a:p>
            <a:pPr>
              <a:lnSpc>
                <a:spcPct val="80000"/>
              </a:lnSpc>
              <a:buNone/>
            </a:pPr>
            <a:r>
              <a:rPr lang="en-US" altLang="en-US" noProof="1"/>
              <a:t>            floor(@i / 1000),</a:t>
            </a:r>
          </a:p>
          <a:p>
            <a:pPr>
              <a:lnSpc>
                <a:spcPct val="80000"/>
              </a:lnSpc>
              <a:buNone/>
            </a:pPr>
            <a:r>
              <a:rPr lang="en-US" altLang="en-US" noProof="1"/>
              <a:t>            'PROD' + REPLACE(str(@i),' ',''),</a:t>
            </a:r>
          </a:p>
          <a:p>
            <a:pPr>
              <a:lnSpc>
                <a:spcPct val="80000"/>
              </a:lnSpc>
              <a:buNone/>
            </a:pPr>
            <a:r>
              <a:rPr lang="en-US" altLang="en-US" noProof="1"/>
              <a:t>            'PROD' + REPLACE(str(@i),' ',''))</a:t>
            </a:r>
          </a:p>
          <a:p>
            <a:pPr>
              <a:lnSpc>
                <a:spcPct val="80000"/>
              </a:lnSpc>
              <a:buNone/>
            </a:pPr>
            <a:r>
              <a:rPr lang="en-US" altLang="en-US" noProof="1"/>
              <a:t>         SET @i = @i + 1</a:t>
            </a:r>
          </a:p>
          <a:p>
            <a:pPr>
              <a:lnSpc>
                <a:spcPct val="80000"/>
              </a:lnSpc>
              <a:buNone/>
            </a:pPr>
            <a:r>
              <a:rPr lang="en-US" altLang="en-US" noProof="1"/>
              <a:t>         COMMIT</a:t>
            </a:r>
          </a:p>
          <a:p>
            <a:pPr>
              <a:lnSpc>
                <a:spcPct val="80000"/>
              </a:lnSpc>
              <a:buNone/>
            </a:pPr>
            <a:r>
              <a:rPr lang="en-US" altLang="en-US" noProof="1"/>
              <a:t>   END</a:t>
            </a:r>
            <a:endParaRPr lang="en-US" altLang="en-US" dirty="0"/>
          </a:p>
          <a:p>
            <a:endParaRPr lang="en-US" dirty="0"/>
          </a:p>
        </p:txBody>
      </p:sp>
    </p:spTree>
    <p:extLst>
      <p:ext uri="{BB962C8B-B14F-4D97-AF65-F5344CB8AC3E}">
        <p14:creationId xmlns:p14="http://schemas.microsoft.com/office/powerpoint/2010/main" val="27207087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altLang="en-US" dirty="0"/>
              <a:t>“WRITELOG” Description</a:t>
            </a:r>
            <a:endParaRPr lang="en-US" dirty="0"/>
          </a:p>
        </p:txBody>
      </p:sp>
      <p:sp>
        <p:nvSpPr>
          <p:cNvPr id="4" name="Content Placeholder 3"/>
          <p:cNvSpPr>
            <a:spLocks noGrp="1"/>
          </p:cNvSpPr>
          <p:nvPr>
            <p:ph idx="1"/>
          </p:nvPr>
        </p:nvSpPr>
        <p:spPr/>
        <p:txBody>
          <a:bodyPr/>
          <a:lstStyle/>
          <a:p>
            <a:pPr marL="457200" indent="-457200">
              <a:lnSpc>
                <a:spcPct val="90000"/>
              </a:lnSpc>
            </a:pPr>
            <a:r>
              <a:rPr lang="en-US" altLang="en-US" dirty="0"/>
              <a:t>Occurs while waiting for a log flush to complete.  </a:t>
            </a:r>
          </a:p>
          <a:p>
            <a:pPr marL="457200" indent="-457200">
              <a:lnSpc>
                <a:spcPct val="90000"/>
              </a:lnSpc>
            </a:pPr>
            <a:r>
              <a:rPr lang="en-US" altLang="en-US" dirty="0"/>
              <a:t>Common operations that cause log flushes are checkpoints and transaction commits.</a:t>
            </a:r>
            <a:endParaRPr lang="en-US" altLang="en-US" b="1" dirty="0"/>
          </a:p>
          <a:p>
            <a:pPr marL="457200" indent="-457200">
              <a:lnSpc>
                <a:spcPct val="90000"/>
              </a:lnSpc>
            </a:pPr>
            <a:endParaRPr lang="en-US" altLang="en-US" dirty="0"/>
          </a:p>
          <a:p>
            <a:pPr marL="457200" indent="-457200">
              <a:lnSpc>
                <a:spcPct val="90000"/>
              </a:lnSpc>
              <a:buNone/>
            </a:pPr>
            <a:r>
              <a:rPr lang="en-US" altLang="en-US" b="1" dirty="0"/>
              <a:t>Solutions</a:t>
            </a:r>
          </a:p>
          <a:p>
            <a:pPr marL="457200" indent="-457200">
              <a:lnSpc>
                <a:spcPct val="90000"/>
              </a:lnSpc>
            </a:pPr>
            <a:r>
              <a:rPr lang="en-US" altLang="en-US" dirty="0"/>
              <a:t>Commit data less often</a:t>
            </a:r>
          </a:p>
          <a:p>
            <a:pPr marL="457200" indent="-457200">
              <a:lnSpc>
                <a:spcPct val="90000"/>
              </a:lnSpc>
            </a:pPr>
            <a:r>
              <a:rPr lang="en-US" altLang="en-US" dirty="0"/>
              <a:t>Add additional IO bandwidth to the disk subsystem where the transaction log is stored. </a:t>
            </a:r>
          </a:p>
          <a:p>
            <a:pPr marL="457200" indent="-457200">
              <a:lnSpc>
                <a:spcPct val="90000"/>
              </a:lnSpc>
            </a:pPr>
            <a:r>
              <a:rPr lang="en-US" altLang="en-US" dirty="0"/>
              <a:t>Move non-transaction log IO from the disk. </a:t>
            </a:r>
          </a:p>
          <a:p>
            <a:pPr marL="457200" indent="-457200">
              <a:lnSpc>
                <a:spcPct val="90000"/>
              </a:lnSpc>
            </a:pPr>
            <a:r>
              <a:rPr lang="en-US" altLang="en-US" dirty="0"/>
              <a:t>Move the transaction log to a less busy disk. </a:t>
            </a:r>
          </a:p>
          <a:p>
            <a:pPr marL="457200" indent="-457200">
              <a:lnSpc>
                <a:spcPct val="90000"/>
              </a:lnSpc>
            </a:pPr>
            <a:r>
              <a:rPr lang="en-US" altLang="en-US" dirty="0"/>
              <a:t>Reduce the size of the transaction log has also helped in some cases</a:t>
            </a:r>
          </a:p>
          <a:p>
            <a:endParaRPr lang="en-US" dirty="0"/>
          </a:p>
        </p:txBody>
      </p:sp>
    </p:spTree>
    <p:extLst>
      <p:ext uri="{BB962C8B-B14F-4D97-AF65-F5344CB8AC3E}">
        <p14:creationId xmlns:p14="http://schemas.microsoft.com/office/powerpoint/2010/main" val="34617131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Resolution</a:t>
            </a:r>
            <a:endParaRPr lang="en-US" dirty="0"/>
          </a:p>
        </p:txBody>
      </p:sp>
      <p:sp>
        <p:nvSpPr>
          <p:cNvPr id="4" name="Content Placeholder 3"/>
          <p:cNvSpPr>
            <a:spLocks noGrp="1"/>
          </p:cNvSpPr>
          <p:nvPr>
            <p:ph idx="1"/>
          </p:nvPr>
        </p:nvSpPr>
        <p:spPr/>
        <p:txBody>
          <a:bodyPr>
            <a:normAutofit fontScale="85000" lnSpcReduction="20000"/>
          </a:bodyPr>
          <a:lstStyle/>
          <a:p>
            <a:pPr>
              <a:lnSpc>
                <a:spcPct val="80000"/>
              </a:lnSpc>
            </a:pPr>
            <a:r>
              <a:rPr lang="en-US" altLang="en-US" dirty="0"/>
              <a:t>Inserted 70,000 rows in </a:t>
            </a:r>
            <a:r>
              <a:rPr lang="en-US" altLang="en-US" dirty="0" smtClean="0"/>
              <a:t>0:28 </a:t>
            </a:r>
            <a:r>
              <a:rPr lang="en-US" altLang="en-US" dirty="0"/>
              <a:t>vs. </a:t>
            </a:r>
            <a:r>
              <a:rPr lang="en-US" altLang="en-US" dirty="0" smtClean="0"/>
              <a:t>10:08</a:t>
            </a:r>
            <a:endParaRPr lang="en-US" altLang="en-US" dirty="0"/>
          </a:p>
          <a:p>
            <a:pPr>
              <a:lnSpc>
                <a:spcPct val="80000"/>
              </a:lnSpc>
              <a:buNone/>
            </a:pPr>
            <a:endParaRPr lang="en-US" altLang="en-US" dirty="0"/>
          </a:p>
          <a:p>
            <a:pPr>
              <a:lnSpc>
                <a:spcPct val="80000"/>
              </a:lnSpc>
              <a:buNone/>
            </a:pPr>
            <a:r>
              <a:rPr lang="en-US" altLang="en-US" noProof="1"/>
              <a:t>DECLARE @i INT</a:t>
            </a:r>
          </a:p>
          <a:p>
            <a:pPr>
              <a:lnSpc>
                <a:spcPct val="80000"/>
              </a:lnSpc>
              <a:buNone/>
            </a:pPr>
            <a:r>
              <a:rPr lang="en-US" altLang="en-US" noProof="1"/>
              <a:t>SET @i = 1</a:t>
            </a:r>
          </a:p>
          <a:p>
            <a:pPr>
              <a:lnSpc>
                <a:spcPct val="80000"/>
              </a:lnSpc>
              <a:buNone/>
            </a:pPr>
            <a:r>
              <a:rPr lang="en-US" altLang="en-US" noProof="1"/>
              <a:t>BEGIN TRANSACTION</a:t>
            </a:r>
          </a:p>
          <a:p>
            <a:pPr>
              <a:lnSpc>
                <a:spcPct val="80000"/>
              </a:lnSpc>
              <a:buNone/>
            </a:pPr>
            <a:r>
              <a:rPr lang="en-US" altLang="en-US" noProof="1"/>
              <a:t>WHILE @i &lt; 70000</a:t>
            </a:r>
          </a:p>
          <a:p>
            <a:pPr>
              <a:lnSpc>
                <a:spcPct val="80000"/>
              </a:lnSpc>
              <a:buNone/>
            </a:pPr>
            <a:r>
              <a:rPr lang="en-US" altLang="en-US" noProof="1"/>
              <a:t>   BEGIN</a:t>
            </a:r>
          </a:p>
          <a:p>
            <a:pPr>
              <a:lnSpc>
                <a:spcPct val="80000"/>
              </a:lnSpc>
              <a:buNone/>
            </a:pPr>
            <a:r>
              <a:rPr lang="en-US" altLang="en-US" dirty="0"/>
              <a:t>      </a:t>
            </a:r>
            <a:r>
              <a:rPr lang="en-US" altLang="en-US" noProof="1"/>
              <a:t>INSERT INTO [jpetstore].[dbo].[product](</a:t>
            </a:r>
          </a:p>
          <a:p>
            <a:pPr>
              <a:lnSpc>
                <a:spcPct val="80000"/>
              </a:lnSpc>
              <a:buNone/>
            </a:pPr>
            <a:r>
              <a:rPr lang="en-US" altLang="en-US" noProof="1"/>
              <a:t>            [productid],</a:t>
            </a:r>
          </a:p>
          <a:p>
            <a:pPr>
              <a:lnSpc>
                <a:spcPct val="80000"/>
              </a:lnSpc>
              <a:buNone/>
            </a:pPr>
            <a:r>
              <a:rPr lang="en-US" altLang="en-US" noProof="1"/>
              <a:t>            [category],</a:t>
            </a:r>
          </a:p>
          <a:p>
            <a:pPr>
              <a:lnSpc>
                <a:spcPct val="80000"/>
              </a:lnSpc>
              <a:buNone/>
            </a:pPr>
            <a:r>
              <a:rPr lang="en-US" altLang="en-US" noProof="1"/>
              <a:t>            [name],</a:t>
            </a:r>
          </a:p>
          <a:p>
            <a:pPr>
              <a:lnSpc>
                <a:spcPct val="80000"/>
              </a:lnSpc>
              <a:buNone/>
            </a:pPr>
            <a:r>
              <a:rPr lang="en-US" altLang="en-US" noProof="1"/>
              <a:t>            [descn])</a:t>
            </a:r>
          </a:p>
          <a:p>
            <a:pPr>
              <a:lnSpc>
                <a:spcPct val="80000"/>
              </a:lnSpc>
              <a:buNone/>
            </a:pPr>
            <a:r>
              <a:rPr lang="en-US" altLang="en-US" noProof="1"/>
              <a:t>      VALUES (@i,</a:t>
            </a:r>
          </a:p>
          <a:p>
            <a:pPr>
              <a:lnSpc>
                <a:spcPct val="80000"/>
              </a:lnSpc>
              <a:buNone/>
            </a:pPr>
            <a:r>
              <a:rPr lang="en-US" altLang="en-US" noProof="1"/>
              <a:t>            floor(@i / 1000),</a:t>
            </a:r>
          </a:p>
          <a:p>
            <a:pPr>
              <a:lnSpc>
                <a:spcPct val="80000"/>
              </a:lnSpc>
              <a:buNone/>
            </a:pPr>
            <a:r>
              <a:rPr lang="en-US" altLang="en-US" noProof="1"/>
              <a:t>            'PROD' + REPLACE(str(@i),' ',''),</a:t>
            </a:r>
          </a:p>
          <a:p>
            <a:pPr>
              <a:lnSpc>
                <a:spcPct val="80000"/>
              </a:lnSpc>
              <a:buNone/>
            </a:pPr>
            <a:r>
              <a:rPr lang="en-US" altLang="en-US" noProof="1"/>
              <a:t>            'PROD' + REPLACE(str(@i),' ',''))</a:t>
            </a:r>
          </a:p>
          <a:p>
            <a:pPr>
              <a:lnSpc>
                <a:spcPct val="80000"/>
              </a:lnSpc>
              <a:buNone/>
            </a:pPr>
            <a:r>
              <a:rPr lang="en-US" altLang="en-US" noProof="1"/>
              <a:t>      SET @i = @i + 1</a:t>
            </a:r>
          </a:p>
          <a:p>
            <a:pPr>
              <a:lnSpc>
                <a:spcPct val="80000"/>
              </a:lnSpc>
              <a:buNone/>
            </a:pPr>
            <a:r>
              <a:rPr lang="en-US" altLang="en-US" noProof="1"/>
              <a:t>END</a:t>
            </a:r>
            <a:endParaRPr lang="en-US" altLang="en-US" dirty="0"/>
          </a:p>
          <a:p>
            <a:pPr>
              <a:lnSpc>
                <a:spcPct val="80000"/>
              </a:lnSpc>
              <a:buNone/>
            </a:pPr>
            <a:r>
              <a:rPr lang="en-US" altLang="en-US" b="1" noProof="1"/>
              <a:t>COMMIT</a:t>
            </a:r>
            <a:endParaRPr lang="en-US" altLang="en-US" b="1" dirty="0"/>
          </a:p>
          <a:p>
            <a:endParaRPr lang="en-US" dirty="0"/>
          </a:p>
        </p:txBody>
      </p:sp>
    </p:spTree>
    <p:extLst>
      <p:ext uri="{BB962C8B-B14F-4D97-AF65-F5344CB8AC3E}">
        <p14:creationId xmlns:p14="http://schemas.microsoft.com/office/powerpoint/2010/main" val="16629696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Case Study 2 – Locking Problem</a:t>
            </a:r>
            <a:endParaRPr lang="en-US" dirty="0"/>
          </a:p>
        </p:txBody>
      </p:sp>
      <p:sp>
        <p:nvSpPr>
          <p:cNvPr id="4" name="Content Placeholder 3"/>
          <p:cNvSpPr>
            <a:spLocks noGrp="1"/>
          </p:cNvSpPr>
          <p:nvPr>
            <p:ph idx="1"/>
          </p:nvPr>
        </p:nvSpPr>
        <p:spPr/>
        <p:txBody>
          <a:bodyPr/>
          <a:lstStyle/>
          <a:p>
            <a:pPr marL="0" indent="0">
              <a:buNone/>
            </a:pPr>
            <a:r>
              <a:rPr lang="en-US" sz="3200" dirty="0"/>
              <a:t>Problem Observed</a:t>
            </a:r>
            <a:r>
              <a:rPr lang="en-US" sz="3200" dirty="0" smtClean="0"/>
              <a:t>:</a:t>
            </a:r>
          </a:p>
          <a:p>
            <a:pPr marL="0" indent="0">
              <a:buNone/>
            </a:pPr>
            <a:endParaRPr lang="en-US" sz="3200" dirty="0"/>
          </a:p>
          <a:p>
            <a:r>
              <a:rPr lang="en-US" altLang="en-US" dirty="0" smtClean="0"/>
              <a:t>Situation</a:t>
            </a:r>
            <a:r>
              <a:rPr lang="en-US" altLang="en-US" dirty="0"/>
              <a:t>: Web Application performance unsatisfactory </a:t>
            </a:r>
            <a:endParaRPr lang="en-US" altLang="en-US" sz="4000" dirty="0"/>
          </a:p>
          <a:p>
            <a:pPr lvl="1"/>
            <a:r>
              <a:rPr lang="en-US" altLang="en-US" dirty="0"/>
              <a:t>Database performance causing excessive delays for end users</a:t>
            </a:r>
          </a:p>
          <a:p>
            <a:pPr lvl="1"/>
            <a:r>
              <a:rPr lang="en-US" altLang="en-US" dirty="0"/>
              <a:t>Existing database tools not giving information to resolve issues in a timely fashion.</a:t>
            </a:r>
          </a:p>
          <a:p>
            <a:pPr lvl="1"/>
            <a:r>
              <a:rPr lang="en-US" altLang="en-US" dirty="0"/>
              <a:t>DBA Team concerned because escalations and finger pointing was occurring </a:t>
            </a:r>
          </a:p>
          <a:p>
            <a:endParaRPr lang="en-US" dirty="0"/>
          </a:p>
        </p:txBody>
      </p:sp>
    </p:spTree>
    <p:extLst>
      <p:ext uri="{BB962C8B-B14F-4D97-AF65-F5344CB8AC3E}">
        <p14:creationId xmlns:p14="http://schemas.microsoft.com/office/powerpoint/2010/main" val="5111013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Offending SQL Statements</a:t>
            </a:r>
            <a:endParaRPr lang="en-US" dirty="0"/>
          </a:p>
        </p:txBody>
      </p:sp>
      <p:grpSp>
        <p:nvGrpSpPr>
          <p:cNvPr id="10" name="Group 9"/>
          <p:cNvGrpSpPr/>
          <p:nvPr/>
        </p:nvGrpSpPr>
        <p:grpSpPr>
          <a:xfrm>
            <a:off x="0" y="1111135"/>
            <a:ext cx="9144000" cy="5178108"/>
            <a:chOff x="0" y="1111135"/>
            <a:chExt cx="9144000" cy="5178108"/>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135"/>
              <a:ext cx="9144000" cy="51781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52829" y="2438373"/>
              <a:ext cx="2493752" cy="276999"/>
            </a:xfrm>
            <a:prstGeom prst="rect">
              <a:avLst/>
            </a:prstGeom>
            <a:solidFill>
              <a:schemeClr val="bg1"/>
            </a:solidFill>
          </p:spPr>
          <p:txBody>
            <a:bodyPr wrap="square" rtlCol="0">
              <a:spAutoFit/>
            </a:bodyPr>
            <a:lstStyle/>
            <a:p>
              <a:r>
                <a:rPr lang="en-US" sz="1200" b="1" dirty="0" smtClean="0"/>
                <a:t>March 5, 2014 to March 12, 2014</a:t>
              </a:r>
              <a:endParaRPr lang="en-US" sz="1200" b="1" dirty="0"/>
            </a:p>
          </p:txBody>
        </p:sp>
        <p:cxnSp>
          <p:nvCxnSpPr>
            <p:cNvPr id="9" name="Straight Connector 8"/>
            <p:cNvCxnSpPr/>
            <p:nvPr/>
          </p:nvCxnSpPr>
          <p:spPr>
            <a:xfrm>
              <a:off x="3352829" y="2673807"/>
              <a:ext cx="2493752" cy="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sp>
        <p:nvSpPr>
          <p:cNvPr id="12" name="AutoShape 4"/>
          <p:cNvSpPr>
            <a:spLocks noChangeArrowheads="1"/>
          </p:cNvSpPr>
          <p:nvPr/>
        </p:nvSpPr>
        <p:spPr bwMode="auto">
          <a:xfrm>
            <a:off x="4086225" y="3200400"/>
            <a:ext cx="1066800" cy="609600"/>
          </a:xfrm>
          <a:prstGeom prst="wedgeEllipseCallout">
            <a:avLst>
              <a:gd name="adj1" fmla="val -79463"/>
              <a:gd name="adj2" fmla="val 57551"/>
            </a:avLst>
          </a:prstGeom>
          <a:solidFill>
            <a:srgbClr val="000080"/>
          </a:solidFill>
          <a:ln w="9525">
            <a:solidFill>
              <a:schemeClr val="tx1"/>
            </a:solidFill>
            <a:miter lim="800000"/>
            <a:headEnd/>
            <a:tailEnd/>
          </a:ln>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800" dirty="0" err="1">
                <a:solidFill>
                  <a:srgbClr val="F0F0F0"/>
                </a:solidFill>
              </a:rPr>
              <a:t>GetState</a:t>
            </a:r>
            <a:r>
              <a:rPr lang="en-US" altLang="en-US" sz="800" dirty="0">
                <a:solidFill>
                  <a:srgbClr val="F0F0F0"/>
                </a:solidFill>
              </a:rPr>
              <a:t> SQL – 8 hours </a:t>
            </a:r>
          </a:p>
          <a:p>
            <a:pPr algn="ctr" eaLnBrk="1" hangingPunct="1"/>
            <a:r>
              <a:rPr lang="en-US" altLang="en-US" sz="800" dirty="0">
                <a:solidFill>
                  <a:srgbClr val="F0F0F0"/>
                </a:solidFill>
              </a:rPr>
              <a:t> wait time</a:t>
            </a:r>
          </a:p>
        </p:txBody>
      </p:sp>
    </p:spTree>
    <p:extLst>
      <p:ext uri="{BB962C8B-B14F-4D97-AF65-F5344CB8AC3E}">
        <p14:creationId xmlns:p14="http://schemas.microsoft.com/office/powerpoint/2010/main" val="8090753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Wait Types During Problem</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8359"/>
            <a:ext cx="9168074" cy="496437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3158909" y="2036620"/>
            <a:ext cx="2084225" cy="261610"/>
          </a:xfrm>
          <a:prstGeom prst="rect">
            <a:avLst/>
          </a:prstGeom>
          <a:solidFill>
            <a:schemeClr val="bg1"/>
          </a:solidFill>
        </p:spPr>
        <p:txBody>
          <a:bodyPr wrap="none" rtlCol="0">
            <a:spAutoFit/>
          </a:bodyPr>
          <a:lstStyle/>
          <a:p>
            <a:r>
              <a:rPr lang="en-US" sz="1100" b="1" dirty="0" smtClean="0"/>
              <a:t>March 9 2014 – 12AM to ‘ 12AM</a:t>
            </a:r>
            <a:endParaRPr lang="en-US" sz="1100" b="1" dirty="0"/>
          </a:p>
        </p:txBody>
      </p:sp>
    </p:spTree>
    <p:extLst>
      <p:ext uri="{BB962C8B-B14F-4D97-AF65-F5344CB8AC3E}">
        <p14:creationId xmlns:p14="http://schemas.microsoft.com/office/powerpoint/2010/main" val="30322194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Get State Procedure</a:t>
            </a:r>
            <a:endParaRPr lang="en-US" dirty="0"/>
          </a:p>
        </p:txBody>
      </p:sp>
      <p:pic>
        <p:nvPicPr>
          <p:cNvPr id="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1637" y="1246910"/>
            <a:ext cx="5235854" cy="487925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2089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Working on the Right Problems?</a:t>
            </a:r>
            <a:endParaRPr lang="en-US" dirty="0"/>
          </a:p>
        </p:txBody>
      </p:sp>
      <p:sp>
        <p:nvSpPr>
          <p:cNvPr id="4" name="Content Placeholder 3"/>
          <p:cNvSpPr>
            <a:spLocks noGrp="1"/>
          </p:cNvSpPr>
          <p:nvPr>
            <p:ph idx="1"/>
          </p:nvPr>
        </p:nvSpPr>
        <p:spPr/>
        <p:txBody>
          <a:bodyPr/>
          <a:lstStyle/>
          <a:p>
            <a:pPr marL="0" indent="0">
              <a:buNone/>
            </a:pPr>
            <a:r>
              <a:rPr lang="en-US" sz="3600" dirty="0" smtClean="0"/>
              <a:t>Before we start, do you know…</a:t>
            </a:r>
          </a:p>
          <a:p>
            <a:pPr marL="0" indent="0">
              <a:buNone/>
            </a:pPr>
            <a:endParaRPr lang="en-US" dirty="0" smtClean="0"/>
          </a:p>
          <a:p>
            <a:r>
              <a:rPr lang="en-US" dirty="0" smtClean="0"/>
              <a:t>The most important problem in your database?</a:t>
            </a:r>
          </a:p>
          <a:p>
            <a:endParaRPr lang="en-US" sz="1000" dirty="0" smtClean="0"/>
          </a:p>
          <a:p>
            <a:r>
              <a:rPr lang="en-US" dirty="0" smtClean="0"/>
              <a:t>Did your vendor really fix your problem in their new patch?</a:t>
            </a:r>
          </a:p>
          <a:p>
            <a:endParaRPr lang="en-US" sz="1000" dirty="0" smtClean="0"/>
          </a:p>
          <a:p>
            <a:r>
              <a:rPr lang="en-US" dirty="0" smtClean="0"/>
              <a:t>If I add this index, will it really improve performance?</a:t>
            </a:r>
          </a:p>
          <a:p>
            <a:endParaRPr lang="en-US" sz="1000" dirty="0" smtClean="0"/>
          </a:p>
          <a:p>
            <a:r>
              <a:rPr lang="en-US" dirty="0" smtClean="0"/>
              <a:t>Which database bottlenecks are directly impacting end users?</a:t>
            </a:r>
          </a:p>
          <a:p>
            <a:endParaRPr lang="en-US" sz="1000" dirty="0" smtClean="0"/>
          </a:p>
          <a:p>
            <a:r>
              <a:rPr lang="en-US" dirty="0" smtClean="0"/>
              <a:t>What resources are your queries using up or waiting on?</a:t>
            </a:r>
            <a:endParaRPr lang="en-US" dirty="0"/>
          </a:p>
        </p:txBody>
      </p:sp>
    </p:spTree>
    <p:extLst>
      <p:ext uri="{BB962C8B-B14F-4D97-AF65-F5344CB8AC3E}">
        <p14:creationId xmlns:p14="http://schemas.microsoft.com/office/powerpoint/2010/main" val="33936833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What does RTA tell us</a:t>
            </a:r>
            <a:endParaRPr lang="en-US" dirty="0"/>
          </a:p>
        </p:txBody>
      </p:sp>
      <p:sp>
        <p:nvSpPr>
          <p:cNvPr id="4" name="Content Placeholder 3"/>
          <p:cNvSpPr>
            <a:spLocks noGrp="1"/>
          </p:cNvSpPr>
          <p:nvPr>
            <p:ph idx="1"/>
          </p:nvPr>
        </p:nvSpPr>
        <p:spPr/>
        <p:txBody>
          <a:bodyPr/>
          <a:lstStyle/>
          <a:p>
            <a:r>
              <a:rPr lang="en-US" altLang="en-US" dirty="0"/>
              <a:t>Which SQL: 			</a:t>
            </a:r>
            <a:r>
              <a:rPr lang="en-US" altLang="en-US" dirty="0" smtClean="0"/>
              <a:t>       </a:t>
            </a:r>
            <a:r>
              <a:rPr lang="en-US" altLang="en-US" dirty="0" err="1" smtClean="0"/>
              <a:t>GetState</a:t>
            </a:r>
            <a:r>
              <a:rPr lang="en-US" altLang="en-US" dirty="0" smtClean="0"/>
              <a:t> </a:t>
            </a:r>
            <a:endParaRPr lang="en-US" altLang="en-US" dirty="0"/>
          </a:p>
          <a:p>
            <a:pPr>
              <a:buNone/>
            </a:pPr>
            <a:r>
              <a:rPr lang="en-US" altLang="en-US" dirty="0"/>
              <a:t>						</a:t>
            </a:r>
          </a:p>
          <a:p>
            <a:r>
              <a:rPr lang="en-US" altLang="en-US" dirty="0"/>
              <a:t>Which Wait Type: 		LCK_M_U  (49%)</a:t>
            </a:r>
          </a:p>
          <a:p>
            <a:pPr>
              <a:buNone/>
            </a:pPr>
            <a:r>
              <a:rPr lang="en-US" altLang="en-US" dirty="0"/>
              <a:t>						</a:t>
            </a:r>
            <a:r>
              <a:rPr lang="en-US" altLang="en-US" dirty="0" smtClean="0"/>
              <a:t>              WRITELOG </a:t>
            </a:r>
            <a:r>
              <a:rPr lang="en-US" altLang="en-US" dirty="0"/>
              <a:t>(27%)</a:t>
            </a:r>
          </a:p>
          <a:p>
            <a:endParaRPr lang="en-US" altLang="en-US" dirty="0"/>
          </a:p>
          <a:p>
            <a:r>
              <a:rPr lang="en-US" altLang="en-US" dirty="0"/>
              <a:t>How much time: 		8 Hours of wait </a:t>
            </a:r>
          </a:p>
          <a:p>
            <a:pPr>
              <a:buNone/>
            </a:pPr>
            <a:r>
              <a:rPr lang="en-US" altLang="en-US" dirty="0"/>
              <a:t>						</a:t>
            </a:r>
            <a:r>
              <a:rPr lang="en-US" altLang="en-US" dirty="0" smtClean="0"/>
              <a:t>              time </a:t>
            </a:r>
            <a:r>
              <a:rPr lang="en-US" altLang="en-US" dirty="0"/>
              <a:t>per day</a:t>
            </a:r>
          </a:p>
          <a:p>
            <a:endParaRPr lang="en-US" dirty="0"/>
          </a:p>
        </p:txBody>
      </p:sp>
    </p:spTree>
    <p:extLst>
      <p:ext uri="{BB962C8B-B14F-4D97-AF65-F5344CB8AC3E}">
        <p14:creationId xmlns:p14="http://schemas.microsoft.com/office/powerpoint/2010/main" val="20950205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altLang="en-US" dirty="0"/>
              <a:t>“LCK_M_U” Description</a:t>
            </a:r>
            <a:endParaRPr lang="en-US" dirty="0"/>
          </a:p>
        </p:txBody>
      </p:sp>
      <p:sp>
        <p:nvSpPr>
          <p:cNvPr id="4" name="Content Placeholder 3"/>
          <p:cNvSpPr>
            <a:spLocks noGrp="1"/>
          </p:cNvSpPr>
          <p:nvPr>
            <p:ph idx="1"/>
          </p:nvPr>
        </p:nvSpPr>
        <p:spPr/>
        <p:txBody>
          <a:bodyPr/>
          <a:lstStyle/>
          <a:p>
            <a:pPr>
              <a:lnSpc>
                <a:spcPct val="80000"/>
              </a:lnSpc>
            </a:pPr>
            <a:r>
              <a:rPr lang="en-US" altLang="en-US" dirty="0"/>
              <a:t>Update Lock. Normally occurs when attempting to update a row that is locked by another session.</a:t>
            </a:r>
          </a:p>
          <a:p>
            <a:pPr>
              <a:lnSpc>
                <a:spcPct val="80000"/>
              </a:lnSpc>
              <a:buNone/>
            </a:pPr>
            <a:endParaRPr lang="en-US" altLang="en-US" b="1" dirty="0"/>
          </a:p>
          <a:p>
            <a:pPr marL="0" indent="0">
              <a:lnSpc>
                <a:spcPct val="80000"/>
              </a:lnSpc>
              <a:buNone/>
            </a:pPr>
            <a:r>
              <a:rPr lang="en-US" altLang="en-US" b="1" dirty="0"/>
              <a:t>Resolved by: </a:t>
            </a:r>
            <a:endParaRPr lang="en-US" altLang="en-US" b="1" dirty="0" smtClean="0"/>
          </a:p>
          <a:p>
            <a:pPr>
              <a:lnSpc>
                <a:spcPct val="80000"/>
              </a:lnSpc>
            </a:pPr>
            <a:r>
              <a:rPr lang="en-US" altLang="en-US" dirty="0" smtClean="0"/>
              <a:t>DBA's </a:t>
            </a:r>
            <a:r>
              <a:rPr lang="en-US" altLang="en-US" dirty="0"/>
              <a:t>and Developer's </a:t>
            </a:r>
            <a:endParaRPr lang="en-US" altLang="en-US" b="1" dirty="0"/>
          </a:p>
          <a:p>
            <a:pPr>
              <a:lnSpc>
                <a:spcPct val="80000"/>
              </a:lnSpc>
            </a:pPr>
            <a:endParaRPr lang="en-US" altLang="en-US" b="1" dirty="0"/>
          </a:p>
          <a:p>
            <a:pPr marL="0" indent="0">
              <a:lnSpc>
                <a:spcPct val="80000"/>
              </a:lnSpc>
              <a:buNone/>
            </a:pPr>
            <a:r>
              <a:rPr lang="en-US" altLang="en-US" b="1" dirty="0"/>
              <a:t>Solutions</a:t>
            </a:r>
          </a:p>
          <a:p>
            <a:pPr>
              <a:lnSpc>
                <a:spcPct val="80000"/>
              </a:lnSpc>
            </a:pPr>
            <a:r>
              <a:rPr lang="en-US" altLang="en-US" dirty="0"/>
              <a:t>For shared locks, check Isolation level for transaction. Keep transaction as short as possible.</a:t>
            </a:r>
          </a:p>
          <a:p>
            <a:pPr>
              <a:lnSpc>
                <a:spcPct val="80000"/>
              </a:lnSpc>
            </a:pPr>
            <a:endParaRPr lang="en-US" altLang="en-US" dirty="0"/>
          </a:p>
          <a:p>
            <a:pPr>
              <a:lnSpc>
                <a:spcPct val="80000"/>
              </a:lnSpc>
            </a:pPr>
            <a:r>
              <a:rPr lang="en-US" altLang="en-US" dirty="0"/>
              <a:t>Check for memory pressure, which causes more physical I/O, thus prolonging the duration of transactions and locks. </a:t>
            </a:r>
            <a:r>
              <a:rPr lang="en-US" altLang="en-US" b="1" i="1" dirty="0"/>
              <a:t> </a:t>
            </a:r>
          </a:p>
        </p:txBody>
      </p:sp>
    </p:spTree>
    <p:extLst>
      <p:ext uri="{BB962C8B-B14F-4D97-AF65-F5344CB8AC3E}">
        <p14:creationId xmlns:p14="http://schemas.microsoft.com/office/powerpoint/2010/main" val="21488542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“WRITELOG” Description</a:t>
            </a:r>
            <a:endParaRPr lang="en-US" dirty="0"/>
          </a:p>
        </p:txBody>
      </p:sp>
      <p:sp>
        <p:nvSpPr>
          <p:cNvPr id="4" name="Content Placeholder 3"/>
          <p:cNvSpPr>
            <a:spLocks noGrp="1"/>
          </p:cNvSpPr>
          <p:nvPr>
            <p:ph idx="1"/>
          </p:nvPr>
        </p:nvSpPr>
        <p:spPr/>
        <p:txBody>
          <a:bodyPr/>
          <a:lstStyle/>
          <a:p>
            <a:pPr marL="457200" indent="-457200">
              <a:lnSpc>
                <a:spcPct val="80000"/>
              </a:lnSpc>
            </a:pPr>
            <a:r>
              <a:rPr lang="en-US" altLang="en-US" dirty="0"/>
              <a:t>Occurs while waiting for a log flush to complete.  </a:t>
            </a:r>
          </a:p>
          <a:p>
            <a:pPr marL="457200" indent="-457200">
              <a:lnSpc>
                <a:spcPct val="80000"/>
              </a:lnSpc>
            </a:pPr>
            <a:r>
              <a:rPr lang="en-US" altLang="en-US" dirty="0"/>
              <a:t>Common operations that cause log flushes are checkpoints and transaction commits.</a:t>
            </a:r>
            <a:endParaRPr lang="en-US" altLang="en-US" b="1" dirty="0"/>
          </a:p>
          <a:p>
            <a:pPr marL="457200" indent="-457200">
              <a:lnSpc>
                <a:spcPct val="80000"/>
              </a:lnSpc>
            </a:pPr>
            <a:endParaRPr lang="en-US" altLang="en-US" dirty="0"/>
          </a:p>
          <a:p>
            <a:pPr marL="457200" indent="-457200">
              <a:lnSpc>
                <a:spcPct val="80000"/>
              </a:lnSpc>
              <a:buNone/>
            </a:pPr>
            <a:r>
              <a:rPr lang="en-US" altLang="en-US" b="1" dirty="0"/>
              <a:t>Solutions</a:t>
            </a:r>
          </a:p>
          <a:p>
            <a:pPr marL="457200" indent="-457200">
              <a:lnSpc>
                <a:spcPct val="80000"/>
              </a:lnSpc>
            </a:pPr>
            <a:r>
              <a:rPr lang="en-US" altLang="en-US" dirty="0"/>
              <a:t>Add additional IO bandwidth to the disk subsystem where the transaction log is stored. </a:t>
            </a:r>
          </a:p>
          <a:p>
            <a:pPr marL="457200" indent="-457200">
              <a:lnSpc>
                <a:spcPct val="80000"/>
              </a:lnSpc>
            </a:pPr>
            <a:r>
              <a:rPr lang="en-US" altLang="en-US" dirty="0"/>
              <a:t>Move non-transaction log IO from the disk. </a:t>
            </a:r>
          </a:p>
          <a:p>
            <a:pPr marL="457200" indent="-457200">
              <a:lnSpc>
                <a:spcPct val="80000"/>
              </a:lnSpc>
            </a:pPr>
            <a:r>
              <a:rPr lang="en-US" altLang="en-US" dirty="0"/>
              <a:t>Move the transaction log to a less busy disk. </a:t>
            </a:r>
          </a:p>
          <a:p>
            <a:pPr marL="457200" indent="-457200">
              <a:lnSpc>
                <a:spcPct val="80000"/>
              </a:lnSpc>
            </a:pPr>
            <a:r>
              <a:rPr lang="en-US" altLang="en-US" dirty="0"/>
              <a:t>Reduce the size of the transaction log has also helped in some cases</a:t>
            </a:r>
          </a:p>
          <a:p>
            <a:pPr marL="457200" indent="-457200">
              <a:lnSpc>
                <a:spcPct val="80000"/>
              </a:lnSpc>
            </a:pPr>
            <a:r>
              <a:rPr lang="en-US" altLang="en-US" dirty="0"/>
              <a:t>Commit data less often</a:t>
            </a:r>
          </a:p>
        </p:txBody>
      </p:sp>
    </p:spTree>
    <p:extLst>
      <p:ext uri="{BB962C8B-B14F-4D97-AF65-F5344CB8AC3E}">
        <p14:creationId xmlns:p14="http://schemas.microsoft.com/office/powerpoint/2010/main" val="23446862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Results</a:t>
            </a:r>
            <a:endParaRPr lang="en-US" dirty="0"/>
          </a:p>
        </p:txBody>
      </p:sp>
      <p:sp>
        <p:nvSpPr>
          <p:cNvPr id="4" name="Content Placeholder 3"/>
          <p:cNvSpPr>
            <a:spLocks noGrp="1"/>
          </p:cNvSpPr>
          <p:nvPr>
            <p:ph idx="1"/>
          </p:nvPr>
        </p:nvSpPr>
        <p:spPr/>
        <p:txBody>
          <a:bodyPr/>
          <a:lstStyle/>
          <a:p>
            <a:r>
              <a:rPr lang="en-US" altLang="en-US" dirty="0"/>
              <a:t>Found Locking &amp; Logging Wait Problems to be 76% of the total wait time</a:t>
            </a:r>
          </a:p>
          <a:p>
            <a:r>
              <a:rPr lang="en-US" altLang="en-US" dirty="0"/>
              <a:t>Solutions</a:t>
            </a:r>
          </a:p>
          <a:p>
            <a:pPr lvl="1"/>
            <a:r>
              <a:rPr lang="en-US" altLang="en-US" dirty="0"/>
              <a:t>Deleted Obsolete Rows from Table. Reduced wait time for this procedure from 8 hours on March 9</a:t>
            </a:r>
            <a:r>
              <a:rPr lang="en-US" altLang="en-US" baseline="30000" dirty="0"/>
              <a:t>th</a:t>
            </a:r>
            <a:r>
              <a:rPr lang="en-US" altLang="en-US" dirty="0"/>
              <a:t> to 30 minutes after removing the data. </a:t>
            </a:r>
          </a:p>
          <a:p>
            <a:pPr lvl="1"/>
            <a:r>
              <a:rPr lang="en-US" altLang="en-US" dirty="0"/>
              <a:t>Rebuilt Indexes</a:t>
            </a:r>
          </a:p>
          <a:p>
            <a:pPr lvl="1"/>
            <a:r>
              <a:rPr lang="en-US" altLang="en-US" dirty="0"/>
              <a:t>Resized transaction logs</a:t>
            </a:r>
          </a:p>
          <a:p>
            <a:endParaRPr lang="en-US" dirty="0"/>
          </a:p>
        </p:txBody>
      </p:sp>
    </p:spTree>
    <p:extLst>
      <p:ext uri="{BB962C8B-B14F-4D97-AF65-F5344CB8AC3E}">
        <p14:creationId xmlns:p14="http://schemas.microsoft.com/office/powerpoint/2010/main" val="33713985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Tuning Results Observed</a:t>
            </a:r>
            <a:endParaRPr lang="en-US" dirty="0"/>
          </a:p>
        </p:txBody>
      </p:sp>
      <p:grpSp>
        <p:nvGrpSpPr>
          <p:cNvPr id="5" name="Group 4"/>
          <p:cNvGrpSpPr/>
          <p:nvPr/>
        </p:nvGrpSpPr>
        <p:grpSpPr>
          <a:xfrm>
            <a:off x="0" y="1097281"/>
            <a:ext cx="9144000" cy="5040284"/>
            <a:chOff x="0" y="1111135"/>
            <a:chExt cx="9144000" cy="5178108"/>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135"/>
              <a:ext cx="9144000" cy="517810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352829" y="2438373"/>
              <a:ext cx="2493752" cy="276999"/>
            </a:xfrm>
            <a:prstGeom prst="rect">
              <a:avLst/>
            </a:prstGeom>
            <a:solidFill>
              <a:schemeClr val="bg1"/>
            </a:solidFill>
          </p:spPr>
          <p:txBody>
            <a:bodyPr wrap="square" rtlCol="0">
              <a:spAutoFit/>
            </a:bodyPr>
            <a:lstStyle/>
            <a:p>
              <a:r>
                <a:rPr lang="en-US" sz="1200" b="1" dirty="0" smtClean="0"/>
                <a:t>March 5, 2014 to March 12, 2014</a:t>
              </a:r>
              <a:endParaRPr lang="en-US" sz="1200" b="1" dirty="0"/>
            </a:p>
          </p:txBody>
        </p:sp>
        <p:cxnSp>
          <p:nvCxnSpPr>
            <p:cNvPr id="8" name="Straight Connector 7"/>
            <p:cNvCxnSpPr/>
            <p:nvPr/>
          </p:nvCxnSpPr>
          <p:spPr>
            <a:xfrm>
              <a:off x="3352829" y="2673807"/>
              <a:ext cx="2493752" cy="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grpSp>
      <p:sp>
        <p:nvSpPr>
          <p:cNvPr id="9" name="Rectangle 8"/>
          <p:cNvSpPr/>
          <p:nvPr/>
        </p:nvSpPr>
        <p:spPr>
          <a:xfrm>
            <a:off x="4031673" y="3617423"/>
            <a:ext cx="2133600" cy="1675013"/>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0011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Case Study 3 – Network Issues</a:t>
            </a:r>
            <a:endParaRPr lang="en-US" dirty="0"/>
          </a:p>
        </p:txBody>
      </p:sp>
      <p:sp>
        <p:nvSpPr>
          <p:cNvPr id="4" name="Content Placeholder 3"/>
          <p:cNvSpPr>
            <a:spLocks noGrp="1"/>
          </p:cNvSpPr>
          <p:nvPr>
            <p:ph idx="1"/>
          </p:nvPr>
        </p:nvSpPr>
        <p:spPr/>
        <p:txBody>
          <a:bodyPr>
            <a:normAutofit/>
          </a:bodyPr>
          <a:lstStyle/>
          <a:p>
            <a:pPr marL="0" indent="0">
              <a:buNone/>
            </a:pPr>
            <a:r>
              <a:rPr lang="en-US" sz="3200" dirty="0" smtClean="0"/>
              <a:t>Problem Observed:</a:t>
            </a:r>
          </a:p>
          <a:p>
            <a:pPr marL="0" indent="0">
              <a:buNone/>
            </a:pPr>
            <a:endParaRPr lang="en-US" sz="3200" dirty="0"/>
          </a:p>
          <a:p>
            <a:r>
              <a:rPr lang="en-US" altLang="en-US" dirty="0"/>
              <a:t>Situation: Microsoft Access application was performing very poorly</a:t>
            </a:r>
          </a:p>
          <a:p>
            <a:pPr lvl="1"/>
            <a:r>
              <a:rPr lang="en-US" altLang="en-US" dirty="0"/>
              <a:t>Some screens in Access took several minutes to return to the user</a:t>
            </a:r>
          </a:p>
          <a:p>
            <a:pPr lvl="1"/>
            <a:r>
              <a:rPr lang="en-US" altLang="en-US" dirty="0"/>
              <a:t>Access was hitting tables in SQL Server database</a:t>
            </a:r>
          </a:p>
          <a:p>
            <a:pPr lvl="1"/>
            <a:r>
              <a:rPr lang="en-US" altLang="en-US" dirty="0"/>
              <a:t>Access developers blamed SQL Server DBAs</a:t>
            </a:r>
          </a:p>
          <a:p>
            <a:pPr lvl="1"/>
            <a:r>
              <a:rPr lang="en-US" altLang="en-US" dirty="0"/>
              <a:t>Classic finger-pointing scenario</a:t>
            </a:r>
            <a:endParaRPr lang="en-US" altLang="en-US" sz="2800" dirty="0"/>
          </a:p>
          <a:p>
            <a:pPr marL="0" indent="0">
              <a:buNone/>
            </a:pPr>
            <a:r>
              <a:rPr lang="en-US" sz="3200" dirty="0" smtClean="0"/>
              <a:t> </a:t>
            </a:r>
            <a:endParaRPr lang="en-US" sz="3200" dirty="0"/>
          </a:p>
        </p:txBody>
      </p:sp>
    </p:spTree>
    <p:extLst>
      <p:ext uri="{BB962C8B-B14F-4D97-AF65-F5344CB8AC3E}">
        <p14:creationId xmlns:p14="http://schemas.microsoft.com/office/powerpoint/2010/main" val="36464056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Problem Details</a:t>
            </a:r>
            <a:endParaRPr lang="en-US"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901825"/>
            <a:ext cx="88011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424545" y="3306762"/>
            <a:ext cx="540328" cy="1404938"/>
          </a:xfrm>
          <a:prstGeom prst="rect">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71750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Offending SQLs</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3" y="1995488"/>
            <a:ext cx="7523162" cy="3795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518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What does RTA tell us?</a:t>
            </a:r>
            <a:endParaRPr lang="en-US" dirty="0"/>
          </a:p>
        </p:txBody>
      </p:sp>
      <p:sp>
        <p:nvSpPr>
          <p:cNvPr id="4" name="Content Placeholder 3"/>
          <p:cNvSpPr>
            <a:spLocks noGrp="1"/>
          </p:cNvSpPr>
          <p:nvPr>
            <p:ph idx="1"/>
          </p:nvPr>
        </p:nvSpPr>
        <p:spPr/>
        <p:txBody>
          <a:bodyPr/>
          <a:lstStyle/>
          <a:p>
            <a:r>
              <a:rPr lang="en-US" altLang="en-US" dirty="0"/>
              <a:t>Which SQL: 			</a:t>
            </a:r>
            <a:r>
              <a:rPr lang="en-US" altLang="en-US" dirty="0" smtClean="0"/>
              <a:t>       </a:t>
            </a:r>
            <a:r>
              <a:rPr lang="en-US" altLang="en-US" dirty="0" err="1" smtClean="0"/>
              <a:t>PatImage</a:t>
            </a:r>
            <a:r>
              <a:rPr lang="en-US" altLang="en-US" dirty="0" smtClean="0"/>
              <a:t> </a:t>
            </a:r>
            <a:endParaRPr lang="en-US" altLang="en-US" dirty="0"/>
          </a:p>
          <a:p>
            <a:pPr>
              <a:buNone/>
            </a:pPr>
            <a:r>
              <a:rPr lang="en-US" altLang="en-US" dirty="0"/>
              <a:t>						</a:t>
            </a:r>
          </a:p>
          <a:p>
            <a:r>
              <a:rPr lang="en-US" altLang="en-US" dirty="0"/>
              <a:t>Which Resource: 		</a:t>
            </a:r>
            <a:r>
              <a:rPr lang="en-US" altLang="en-US" dirty="0" smtClean="0"/>
              <a:t>NETWORKIO  (ASYNC_NETWORK_IO)</a:t>
            </a:r>
            <a:endParaRPr lang="en-US" altLang="en-US" dirty="0"/>
          </a:p>
          <a:p>
            <a:endParaRPr lang="en-US" altLang="en-US" dirty="0"/>
          </a:p>
          <a:p>
            <a:r>
              <a:rPr lang="en-US" altLang="en-US" dirty="0"/>
              <a:t>How much time: 		7.7 Hours of wait </a:t>
            </a:r>
          </a:p>
          <a:p>
            <a:pPr>
              <a:buNone/>
            </a:pPr>
            <a:r>
              <a:rPr lang="en-US" altLang="en-US" dirty="0"/>
              <a:t>						</a:t>
            </a:r>
            <a:r>
              <a:rPr lang="en-US" altLang="en-US" dirty="0" smtClean="0"/>
              <a:t>             time </a:t>
            </a:r>
            <a:r>
              <a:rPr lang="en-US" altLang="en-US" dirty="0"/>
              <a:t>per day</a:t>
            </a:r>
          </a:p>
          <a:p>
            <a:pPr>
              <a:buNone/>
            </a:pPr>
            <a:endParaRPr lang="en-US" altLang="en-US" dirty="0"/>
          </a:p>
          <a:p>
            <a:endParaRPr lang="en-US" dirty="0"/>
          </a:p>
        </p:txBody>
      </p:sp>
    </p:spTree>
    <p:extLst>
      <p:ext uri="{BB962C8B-B14F-4D97-AF65-F5344CB8AC3E}">
        <p14:creationId xmlns:p14="http://schemas.microsoft.com/office/powerpoint/2010/main" val="16799184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err="1" smtClean="0"/>
              <a:t>PatImage</a:t>
            </a:r>
            <a:r>
              <a:rPr lang="en-US" dirty="0" smtClean="0"/>
              <a:t> Details</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558" y="1354308"/>
            <a:ext cx="6069157" cy="46092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88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Wait Time Tuning vs. Ratios </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7924800" cy="421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6776788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a:xfrm>
            <a:off x="0" y="0"/>
            <a:ext cx="9144000" cy="1097280"/>
          </a:xfrm>
        </p:spPr>
        <p:txBody>
          <a:bodyPr>
            <a:normAutofit fontScale="90000"/>
          </a:bodyPr>
          <a:lstStyle/>
          <a:p>
            <a:r>
              <a:rPr lang="en-US" altLang="en-US" dirty="0" smtClean="0"/>
              <a:t/>
            </a:r>
            <a:br>
              <a:rPr lang="en-US" altLang="en-US" dirty="0" smtClean="0"/>
            </a:br>
            <a:r>
              <a:rPr lang="en-US" altLang="en-US" dirty="0" smtClean="0"/>
              <a:t>“</a:t>
            </a:r>
            <a:r>
              <a:rPr lang="en-US" sz="3600" dirty="0" smtClean="0"/>
              <a:t>ASYNC_NETWORK_IO” Description</a:t>
            </a:r>
            <a:br>
              <a:rPr lang="en-US" sz="3600" dirty="0" smtClean="0"/>
            </a:br>
            <a:endParaRPr lang="en-US" sz="3600" dirty="0"/>
          </a:p>
        </p:txBody>
      </p:sp>
      <p:sp>
        <p:nvSpPr>
          <p:cNvPr id="4" name="Content Placeholder 3"/>
          <p:cNvSpPr>
            <a:spLocks noGrp="1"/>
          </p:cNvSpPr>
          <p:nvPr>
            <p:ph idx="1"/>
          </p:nvPr>
        </p:nvSpPr>
        <p:spPr/>
        <p:txBody>
          <a:bodyPr/>
          <a:lstStyle/>
          <a:p>
            <a:pPr>
              <a:lnSpc>
                <a:spcPct val="90000"/>
              </a:lnSpc>
            </a:pPr>
            <a:r>
              <a:rPr lang="en-US" altLang="en-US" dirty="0"/>
              <a:t>Occurs on network writes when the task is blocked behind the network. May be blocked waiting for client to receive data. Verify that the client is processing data from the server</a:t>
            </a:r>
          </a:p>
          <a:p>
            <a:pPr>
              <a:lnSpc>
                <a:spcPct val="90000"/>
              </a:lnSpc>
            </a:pPr>
            <a:endParaRPr lang="en-US" altLang="en-US" b="1" dirty="0"/>
          </a:p>
          <a:p>
            <a:pPr>
              <a:lnSpc>
                <a:spcPct val="90000"/>
              </a:lnSpc>
              <a:buNone/>
            </a:pPr>
            <a:r>
              <a:rPr lang="en-US" altLang="en-US" b="1" dirty="0"/>
              <a:t>Resolved by:</a:t>
            </a:r>
          </a:p>
          <a:p>
            <a:pPr>
              <a:lnSpc>
                <a:spcPct val="90000"/>
              </a:lnSpc>
            </a:pPr>
            <a:r>
              <a:rPr lang="en-US" altLang="en-US" dirty="0"/>
              <a:t>Network Administrators or Developers</a:t>
            </a:r>
            <a:endParaRPr lang="en-US" altLang="en-US" b="1" i="1" dirty="0"/>
          </a:p>
          <a:p>
            <a:pPr>
              <a:lnSpc>
                <a:spcPct val="90000"/>
              </a:lnSpc>
              <a:buNone/>
            </a:pPr>
            <a:endParaRPr lang="en-US" altLang="en-US" b="1" dirty="0"/>
          </a:p>
          <a:p>
            <a:pPr>
              <a:lnSpc>
                <a:spcPct val="90000"/>
              </a:lnSpc>
              <a:buNone/>
            </a:pPr>
            <a:r>
              <a:rPr lang="en-US" altLang="en-US" b="1" dirty="0"/>
              <a:t>Solutions:</a:t>
            </a:r>
            <a:endParaRPr lang="en-US" altLang="en-US" sz="2000" dirty="0"/>
          </a:p>
          <a:p>
            <a:pPr>
              <a:lnSpc>
                <a:spcPct val="90000"/>
              </a:lnSpc>
            </a:pPr>
            <a:r>
              <a:rPr lang="en-US" altLang="en-US" b="1" dirty="0"/>
              <a:t> </a:t>
            </a:r>
            <a:r>
              <a:rPr lang="en-US" altLang="en-US" dirty="0"/>
              <a:t>If abnormally high, check that a component of the network isn't malfunctioning. Otherwise, may need to speed up the client to accept or process data faster.</a:t>
            </a:r>
          </a:p>
          <a:p>
            <a:endParaRPr lang="en-US" dirty="0"/>
          </a:p>
        </p:txBody>
      </p:sp>
    </p:spTree>
    <p:extLst>
      <p:ext uri="{BB962C8B-B14F-4D97-AF65-F5344CB8AC3E}">
        <p14:creationId xmlns:p14="http://schemas.microsoft.com/office/powerpoint/2010/main" val="14837016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Resolution</a:t>
            </a:r>
            <a:endParaRPr lang="en-US" dirty="0"/>
          </a:p>
        </p:txBody>
      </p:sp>
      <p:sp>
        <p:nvSpPr>
          <p:cNvPr id="4" name="Content Placeholder 3"/>
          <p:cNvSpPr>
            <a:spLocks noGrp="1"/>
          </p:cNvSpPr>
          <p:nvPr>
            <p:ph idx="1"/>
          </p:nvPr>
        </p:nvSpPr>
        <p:spPr/>
        <p:txBody>
          <a:bodyPr/>
          <a:lstStyle/>
          <a:p>
            <a:r>
              <a:rPr lang="en-US" altLang="en-US" dirty="0"/>
              <a:t>Query is waiting on </a:t>
            </a:r>
            <a:r>
              <a:rPr lang="en-US" dirty="0"/>
              <a:t>ASYNC_NETWORK_IO </a:t>
            </a:r>
            <a:endParaRPr lang="en-US" dirty="0" smtClean="0"/>
          </a:p>
          <a:p>
            <a:r>
              <a:rPr lang="en-US" altLang="en-US" dirty="0" smtClean="0"/>
              <a:t>Call </a:t>
            </a:r>
            <a:r>
              <a:rPr lang="en-US" altLang="en-US" dirty="0"/>
              <a:t>the Network Admin, Right?</a:t>
            </a:r>
          </a:p>
          <a:p>
            <a:r>
              <a:rPr lang="en-US" altLang="en-US" dirty="0"/>
              <a:t>Not so fast – review the query again</a:t>
            </a:r>
          </a:p>
          <a:p>
            <a:pPr lvl="1"/>
            <a:r>
              <a:rPr lang="en-US" altLang="en-US" dirty="0"/>
              <a:t>Query has no WHERE clause</a:t>
            </a:r>
          </a:p>
          <a:p>
            <a:pPr lvl="1"/>
            <a:r>
              <a:rPr lang="en-US" altLang="en-US" dirty="0"/>
              <a:t>Access was sending this query to SQL Server getting every row in the </a:t>
            </a:r>
            <a:r>
              <a:rPr lang="en-US" altLang="en-US" dirty="0" err="1"/>
              <a:t>PatImage</a:t>
            </a:r>
            <a:r>
              <a:rPr lang="en-US" altLang="en-US" dirty="0"/>
              <a:t> table</a:t>
            </a:r>
          </a:p>
          <a:p>
            <a:pPr lvl="1"/>
            <a:r>
              <a:rPr lang="en-US" altLang="en-US" dirty="0"/>
              <a:t>Access then joined it to another table queried in a similar fashion</a:t>
            </a:r>
          </a:p>
          <a:p>
            <a:pPr lvl="1"/>
            <a:r>
              <a:rPr lang="en-US" altLang="en-US" dirty="0"/>
              <a:t>Access did the joins instead of SQL Server</a:t>
            </a:r>
            <a:endParaRPr lang="en-US" altLang="en-US" sz="2800" dirty="0"/>
          </a:p>
          <a:p>
            <a:endParaRPr lang="en-US" dirty="0"/>
          </a:p>
        </p:txBody>
      </p:sp>
    </p:spTree>
    <p:extLst>
      <p:ext uri="{BB962C8B-B14F-4D97-AF65-F5344CB8AC3E}">
        <p14:creationId xmlns:p14="http://schemas.microsoft.com/office/powerpoint/2010/main" val="224208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Case Study 4 – High CPU Usage</a:t>
            </a:r>
            <a:endParaRPr lang="en-US" dirty="0"/>
          </a:p>
        </p:txBody>
      </p:sp>
      <p:sp>
        <p:nvSpPr>
          <p:cNvPr id="4" name="Content Placeholder 3"/>
          <p:cNvSpPr>
            <a:spLocks noGrp="1"/>
          </p:cNvSpPr>
          <p:nvPr>
            <p:ph idx="1"/>
          </p:nvPr>
        </p:nvSpPr>
        <p:spPr/>
        <p:txBody>
          <a:bodyPr>
            <a:normAutofit/>
          </a:bodyPr>
          <a:lstStyle/>
          <a:p>
            <a:pPr marL="0" indent="0">
              <a:buNone/>
            </a:pPr>
            <a:r>
              <a:rPr lang="en-US" sz="3200" dirty="0" smtClean="0"/>
              <a:t>Problem Observed:</a:t>
            </a:r>
          </a:p>
          <a:p>
            <a:pPr marL="0" indent="0">
              <a:buNone/>
            </a:pPr>
            <a:endParaRPr lang="en-US" sz="3200" dirty="0"/>
          </a:p>
          <a:p>
            <a:r>
              <a:rPr lang="en-US" altLang="en-US" dirty="0"/>
              <a:t>Situation: Encountering High CPU Usage during the day</a:t>
            </a:r>
          </a:p>
          <a:p>
            <a:pPr lvl="1"/>
            <a:r>
              <a:rPr lang="en-US" altLang="en-US" dirty="0"/>
              <a:t>Database performance causing excessive delays for external customer.</a:t>
            </a:r>
          </a:p>
          <a:p>
            <a:pPr lvl="1"/>
            <a:r>
              <a:rPr lang="en-US" altLang="en-US" dirty="0"/>
              <a:t>Existing database tools not giving enough information to resolve issues in a timely fashion.</a:t>
            </a:r>
          </a:p>
          <a:p>
            <a:pPr lvl="1"/>
            <a:r>
              <a:rPr lang="en-US" altLang="en-US" dirty="0"/>
              <a:t>Management wanted to purchase new server with more powerful </a:t>
            </a:r>
            <a:r>
              <a:rPr lang="en-US" altLang="en-US" dirty="0" smtClean="0"/>
              <a:t>CPUs</a:t>
            </a:r>
            <a:endParaRPr lang="en-US" altLang="en-US" sz="2800" dirty="0"/>
          </a:p>
          <a:p>
            <a:pPr marL="0" indent="0">
              <a:buNone/>
            </a:pPr>
            <a:endParaRPr lang="en-US" sz="3200" dirty="0"/>
          </a:p>
        </p:txBody>
      </p:sp>
    </p:spTree>
    <p:extLst>
      <p:ext uri="{BB962C8B-B14F-4D97-AF65-F5344CB8AC3E}">
        <p14:creationId xmlns:p14="http://schemas.microsoft.com/office/powerpoint/2010/main" val="9448213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Offending SQLs</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2068"/>
            <a:ext cx="9144000" cy="514633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1489809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RTA Findings</a:t>
            </a:r>
            <a:endParaRPr lang="en-US" dirty="0"/>
          </a:p>
        </p:txBody>
      </p:sp>
      <p:sp>
        <p:nvSpPr>
          <p:cNvPr id="4" name="Content Placeholder 3"/>
          <p:cNvSpPr>
            <a:spLocks noGrp="1"/>
          </p:cNvSpPr>
          <p:nvPr>
            <p:ph idx="1"/>
          </p:nvPr>
        </p:nvSpPr>
        <p:spPr/>
        <p:txBody>
          <a:bodyPr/>
          <a:lstStyle/>
          <a:p>
            <a:r>
              <a:rPr lang="en-US" altLang="en-US" dirty="0"/>
              <a:t>Which SQL: 		   </a:t>
            </a:r>
            <a:r>
              <a:rPr lang="en-US" altLang="en-US" dirty="0" smtClean="0"/>
              <a:t>   </a:t>
            </a:r>
            <a:r>
              <a:rPr lang="en-US" altLang="en-US" dirty="0" err="1"/>
              <a:t>WebLoad_Itemstyle</a:t>
            </a:r>
            <a:r>
              <a:rPr lang="en-US" altLang="en-US" dirty="0"/>
              <a:t>  </a:t>
            </a:r>
          </a:p>
          <a:p>
            <a:pPr>
              <a:buNone/>
            </a:pPr>
            <a:r>
              <a:rPr lang="en-US" altLang="en-US" dirty="0"/>
              <a:t>					    </a:t>
            </a:r>
            <a:r>
              <a:rPr lang="en-US" altLang="en-US" dirty="0" smtClean="0"/>
              <a:t>         (</a:t>
            </a:r>
            <a:r>
              <a:rPr lang="en-US" altLang="en-US" dirty="0"/>
              <a:t>closeout &amp; bike </a:t>
            </a:r>
            <a:r>
              <a:rPr lang="en-US" altLang="en-US" dirty="0" err="1"/>
              <a:t>sqls</a:t>
            </a:r>
            <a:r>
              <a:rPr lang="en-US" altLang="en-US" dirty="0"/>
              <a:t> )</a:t>
            </a:r>
          </a:p>
          <a:p>
            <a:pPr>
              <a:buNone/>
            </a:pPr>
            <a:endParaRPr lang="en-US" altLang="en-US" dirty="0"/>
          </a:p>
          <a:p>
            <a:r>
              <a:rPr lang="en-US" altLang="en-US" dirty="0"/>
              <a:t>Which Resource: </a:t>
            </a:r>
            <a:r>
              <a:rPr lang="en-US" altLang="en-US" dirty="0" smtClean="0"/>
              <a:t>    CPU</a:t>
            </a:r>
            <a:r>
              <a:rPr lang="en-US" altLang="en-US" dirty="0"/>
              <a:t>			</a:t>
            </a:r>
          </a:p>
          <a:p>
            <a:pPr>
              <a:buNone/>
            </a:pPr>
            <a:r>
              <a:rPr lang="en-US" altLang="en-US" dirty="0"/>
              <a:t>			</a:t>
            </a:r>
          </a:p>
          <a:p>
            <a:r>
              <a:rPr lang="en-US" altLang="en-US" dirty="0"/>
              <a:t>How much time: </a:t>
            </a:r>
            <a:r>
              <a:rPr lang="en-US" altLang="en-US" dirty="0" smtClean="0"/>
              <a:t>     6.5 </a:t>
            </a:r>
            <a:r>
              <a:rPr lang="en-US" altLang="en-US" dirty="0"/>
              <a:t>Hours of wait </a:t>
            </a:r>
          </a:p>
          <a:p>
            <a:pPr>
              <a:buNone/>
            </a:pPr>
            <a:r>
              <a:rPr lang="en-US" altLang="en-US" dirty="0"/>
              <a:t>						</a:t>
            </a:r>
            <a:r>
              <a:rPr lang="en-US" altLang="en-US" dirty="0" smtClean="0"/>
              <a:t>        time </a:t>
            </a:r>
            <a:r>
              <a:rPr lang="en-US" altLang="en-US" dirty="0"/>
              <a:t>per day</a:t>
            </a:r>
          </a:p>
          <a:p>
            <a:pPr>
              <a:buNone/>
            </a:pPr>
            <a:endParaRPr lang="en-US" altLang="en-US" dirty="0"/>
          </a:p>
          <a:p>
            <a:endParaRPr lang="en-US" dirty="0"/>
          </a:p>
        </p:txBody>
      </p:sp>
    </p:spTree>
    <p:extLst>
      <p:ext uri="{BB962C8B-B14F-4D97-AF65-F5344CB8AC3E}">
        <p14:creationId xmlns:p14="http://schemas.microsoft.com/office/powerpoint/2010/main" val="23921684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altLang="en-US" dirty="0"/>
              <a:t>“CPU” Description</a:t>
            </a:r>
            <a:endParaRPr lang="en-US" dirty="0"/>
          </a:p>
        </p:txBody>
      </p:sp>
      <p:sp>
        <p:nvSpPr>
          <p:cNvPr id="4" name="Content Placeholder 3"/>
          <p:cNvSpPr>
            <a:spLocks noGrp="1"/>
          </p:cNvSpPr>
          <p:nvPr>
            <p:ph idx="1"/>
          </p:nvPr>
        </p:nvSpPr>
        <p:spPr/>
        <p:txBody>
          <a:bodyPr>
            <a:normAutofit lnSpcReduction="10000"/>
          </a:bodyPr>
          <a:lstStyle/>
          <a:p>
            <a:pPr>
              <a:lnSpc>
                <a:spcPct val="80000"/>
              </a:lnSpc>
            </a:pPr>
            <a:r>
              <a:rPr lang="en-US" altLang="en-US" dirty="0"/>
              <a:t>The database is typically using the CPU and/or memory (not necessarily waiting to use the CPU).</a:t>
            </a:r>
          </a:p>
          <a:p>
            <a:pPr>
              <a:lnSpc>
                <a:spcPct val="80000"/>
              </a:lnSpc>
              <a:buNone/>
            </a:pPr>
            <a:endParaRPr lang="en-US" altLang="en-US" dirty="0"/>
          </a:p>
          <a:p>
            <a:pPr>
              <a:lnSpc>
                <a:spcPct val="80000"/>
              </a:lnSpc>
            </a:pPr>
            <a:r>
              <a:rPr lang="en-US" altLang="en-US" b="1" dirty="0"/>
              <a:t>Solutions</a:t>
            </a:r>
            <a:endParaRPr lang="en-US" altLang="en-US" dirty="0"/>
          </a:p>
          <a:p>
            <a:pPr>
              <a:lnSpc>
                <a:spcPct val="80000"/>
              </a:lnSpc>
            </a:pPr>
            <a:r>
              <a:rPr lang="en-US" altLang="en-US" dirty="0"/>
              <a:t>Memory Scans Queries that have high waits on CPU may be reading more data from memory than necessary.  (Full Table / Inefficient Index scans)</a:t>
            </a:r>
          </a:p>
          <a:p>
            <a:pPr>
              <a:lnSpc>
                <a:spcPct val="80000"/>
              </a:lnSpc>
            </a:pPr>
            <a:endParaRPr lang="en-US" altLang="en-US" dirty="0"/>
          </a:p>
          <a:p>
            <a:pPr>
              <a:lnSpc>
                <a:spcPct val="80000"/>
              </a:lnSpc>
            </a:pPr>
            <a:r>
              <a:rPr lang="en-US" altLang="en-US" dirty="0"/>
              <a:t>Try to issue fewer queries.  It is also possible to cache  data in the application that may require fewer queries against the database.</a:t>
            </a:r>
          </a:p>
          <a:p>
            <a:pPr>
              <a:lnSpc>
                <a:spcPct val="80000"/>
              </a:lnSpc>
              <a:buNone/>
            </a:pPr>
            <a:endParaRPr lang="en-US" altLang="en-US" dirty="0"/>
          </a:p>
          <a:p>
            <a:pPr>
              <a:lnSpc>
                <a:spcPct val="80000"/>
              </a:lnSpc>
            </a:pPr>
            <a:r>
              <a:rPr lang="en-US" altLang="en-US" dirty="0"/>
              <a:t>Check to see if other database activity, such as large batch jobs, can be scheduled for another time. These types of jobs may cause significant memory and/or CPU contention.</a:t>
            </a:r>
          </a:p>
          <a:p>
            <a:endParaRPr lang="en-US" dirty="0"/>
          </a:p>
        </p:txBody>
      </p:sp>
    </p:spTree>
    <p:extLst>
      <p:ext uri="{BB962C8B-B14F-4D97-AF65-F5344CB8AC3E}">
        <p14:creationId xmlns:p14="http://schemas.microsoft.com/office/powerpoint/2010/main" val="29435732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High Logical Reads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87888"/>
            <a:ext cx="9144000" cy="463406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827878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Results</a:t>
            </a:r>
            <a:endParaRPr lang="en-US" dirty="0"/>
          </a:p>
        </p:txBody>
      </p:sp>
      <p:sp>
        <p:nvSpPr>
          <p:cNvPr id="4" name="Content Placeholder 3"/>
          <p:cNvSpPr>
            <a:spLocks noGrp="1"/>
          </p:cNvSpPr>
          <p:nvPr>
            <p:ph idx="1"/>
          </p:nvPr>
        </p:nvSpPr>
        <p:spPr/>
        <p:txBody>
          <a:bodyPr/>
          <a:lstStyle/>
          <a:p>
            <a:r>
              <a:rPr lang="en-US" altLang="en-US" dirty="0"/>
              <a:t>Found CPU Usage / Wait Problem to be 100% of the total wait time.</a:t>
            </a:r>
          </a:p>
          <a:p>
            <a:r>
              <a:rPr lang="en-US" altLang="en-US" dirty="0"/>
              <a:t>Solutions</a:t>
            </a:r>
          </a:p>
          <a:p>
            <a:pPr lvl="1"/>
            <a:r>
              <a:rPr lang="en-US" altLang="en-US" dirty="0"/>
              <a:t>Review current index usage to reduce the amount of data being read in memory.</a:t>
            </a:r>
          </a:p>
          <a:p>
            <a:pPr lvl="1"/>
            <a:r>
              <a:rPr lang="en-US" altLang="en-US" dirty="0"/>
              <a:t>Move other batch processes that are running at same time to other timeslots when CPU not high.</a:t>
            </a:r>
            <a:endParaRPr lang="en-US" altLang="en-US" sz="2800" dirty="0"/>
          </a:p>
          <a:p>
            <a:pPr marL="0" indent="0">
              <a:buNone/>
            </a:pPr>
            <a:endParaRPr lang="en-US" dirty="0"/>
          </a:p>
        </p:txBody>
      </p:sp>
    </p:spTree>
    <p:extLst>
      <p:ext uri="{BB962C8B-B14F-4D97-AF65-F5344CB8AC3E}">
        <p14:creationId xmlns:p14="http://schemas.microsoft.com/office/powerpoint/2010/main" val="28860570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Summary</a:t>
            </a:r>
            <a:endParaRPr lang="en-US" dirty="0"/>
          </a:p>
        </p:txBody>
      </p:sp>
      <p:sp>
        <p:nvSpPr>
          <p:cNvPr id="4" name="Content Placeholder 3"/>
          <p:cNvSpPr>
            <a:spLocks noGrp="1"/>
          </p:cNvSpPr>
          <p:nvPr>
            <p:ph idx="1"/>
          </p:nvPr>
        </p:nvSpPr>
        <p:spPr/>
        <p:txBody>
          <a:bodyPr/>
          <a:lstStyle/>
          <a:p>
            <a:pPr marL="533400" indent="-533400"/>
            <a:r>
              <a:rPr lang="en-US" altLang="en-US" dirty="0"/>
              <a:t>Conventional Tuning focuses on “system health” and can lead to finger-pointing and confusion</a:t>
            </a:r>
          </a:p>
          <a:p>
            <a:pPr marL="533400" indent="-533400"/>
            <a:r>
              <a:rPr lang="en-US" altLang="en-US" dirty="0" smtClean="0"/>
              <a:t>Response Time Analysis using wait times and wait types is </a:t>
            </a:r>
            <a:r>
              <a:rPr lang="en-US" altLang="en-US" dirty="0"/>
              <a:t>the best way to tune</a:t>
            </a:r>
          </a:p>
          <a:p>
            <a:pPr marL="914400" lvl="1" indent="-457200"/>
            <a:r>
              <a:rPr lang="en-US" altLang="en-US" dirty="0"/>
              <a:t>Continuous DB-wide monitoring tool </a:t>
            </a:r>
          </a:p>
          <a:p>
            <a:pPr marL="914400" lvl="1" indent="-457200"/>
            <a:r>
              <a:rPr lang="en-US" altLang="en-US" dirty="0"/>
              <a:t>4 Key Principles</a:t>
            </a:r>
          </a:p>
          <a:p>
            <a:pPr marL="1181100" lvl="2" indent="-266700"/>
            <a:r>
              <a:rPr lang="en-US" altLang="en-US" dirty="0"/>
              <a:t>  </a:t>
            </a:r>
            <a:r>
              <a:rPr lang="en-US" altLang="en-US" sz="2000" dirty="0" err="1"/>
              <a:t>sql</a:t>
            </a:r>
            <a:r>
              <a:rPr lang="en-US" altLang="en-US" sz="2000" dirty="0"/>
              <a:t>, time, resource (wait type), historical </a:t>
            </a:r>
            <a:r>
              <a:rPr lang="en-US" altLang="en-US" sz="2000" dirty="0" smtClean="0"/>
              <a:t>views</a:t>
            </a:r>
          </a:p>
          <a:p>
            <a:pPr marL="1181100" lvl="2" indent="-266700"/>
            <a:endParaRPr lang="en-US" altLang="en-US" sz="2000" dirty="0"/>
          </a:p>
          <a:p>
            <a:pPr marL="533400" indent="-533400"/>
            <a:r>
              <a:rPr lang="en-US" altLang="en-US" dirty="0"/>
              <a:t>Questions &amp; Answers  </a:t>
            </a:r>
          </a:p>
          <a:p>
            <a:endParaRPr lang="en-US" dirty="0"/>
          </a:p>
        </p:txBody>
      </p:sp>
    </p:spTree>
    <p:extLst>
      <p:ext uri="{BB962C8B-B14F-4D97-AF65-F5344CB8AC3E}">
        <p14:creationId xmlns:p14="http://schemas.microsoft.com/office/powerpoint/2010/main" val="16402615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About </a:t>
            </a:r>
            <a:r>
              <a:rPr lang="en-US" dirty="0" err="1" smtClean="0"/>
              <a:t>Solarwinds</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72575"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0840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Response Time Analysis (RTA)</a:t>
            </a:r>
            <a:endParaRPr lang="en-US" dirty="0"/>
          </a:p>
        </p:txBody>
      </p:sp>
      <p:sp>
        <p:nvSpPr>
          <p:cNvPr id="12" name="Content Placeholder 3"/>
          <p:cNvSpPr txBox="1">
            <a:spLocks/>
          </p:cNvSpPr>
          <p:nvPr/>
        </p:nvSpPr>
        <p:spPr>
          <a:xfrm>
            <a:off x="321733" y="1131147"/>
            <a:ext cx="8229600" cy="522520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accent6">
                  <a:lumMod val="75000"/>
                </a:schemeClr>
              </a:buClr>
              <a:buFont typeface="Lucida Grande"/>
              <a:buChar char="»"/>
              <a:defRPr sz="24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Clr>
                <a:schemeClr val="bg1">
                  <a:lumMod val="75000"/>
                </a:schemeClr>
              </a:buClr>
              <a:buFont typeface="Wingdings" charset="2"/>
              <a:buChar char="§"/>
              <a:defRPr sz="20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Clr>
                <a:schemeClr val="accent6">
                  <a:lumMod val="75000"/>
                </a:schemeClr>
              </a:buClr>
              <a:buFont typeface="Arial"/>
              <a:buChar char="•"/>
              <a:defRPr sz="18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Clr>
                <a:schemeClr val="bg1">
                  <a:lumMod val="75000"/>
                </a:schemeClr>
              </a:buClr>
              <a:buFont typeface="Arial"/>
              <a:buChar char="•"/>
              <a:defRPr sz="16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Clr>
                <a:schemeClr val="bg1">
                  <a:lumMod val="75000"/>
                </a:schemeClr>
              </a:buClr>
              <a:buFont typeface="Arial"/>
              <a:buChar char="•"/>
              <a:defRPr sz="1600" kern="1200" baseline="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Clr>
                <a:schemeClr val="bg1">
                  <a:lumMod val="75000"/>
                </a:schemeClr>
              </a:buClr>
              <a:buFont typeface="Arial"/>
              <a:buChar char="•"/>
              <a:defRPr sz="1600" kern="1200">
                <a:solidFill>
                  <a:schemeClr val="tx1">
                    <a:lumMod val="65000"/>
                    <a:lumOff val="35000"/>
                  </a:schemeClr>
                </a:solidFill>
                <a:latin typeface="+mn-lt"/>
                <a:ea typeface="+mn-ea"/>
                <a:cs typeface="+mn-cs"/>
              </a:defRPr>
            </a:lvl6pPr>
            <a:lvl7pPr marL="2971800" indent="-228600" algn="l" defTabSz="457200" rtl="0" eaLnBrk="1" latinLnBrk="0" hangingPunct="1">
              <a:spcBef>
                <a:spcPct val="20000"/>
              </a:spcBef>
              <a:buClr>
                <a:schemeClr val="bg1">
                  <a:lumMod val="75000"/>
                </a:schemeClr>
              </a:buClr>
              <a:buFont typeface="Arial"/>
              <a:buChar char="•"/>
              <a:defRPr sz="1600" kern="1200" baseline="0">
                <a:solidFill>
                  <a:srgbClr val="595959"/>
                </a:solidFill>
                <a:latin typeface="+mn-lt"/>
                <a:ea typeface="+mn-ea"/>
                <a:cs typeface="+mn-cs"/>
              </a:defRPr>
            </a:lvl7pPr>
            <a:lvl8pPr marL="3429000" indent="-228600" algn="l" defTabSz="457200" rtl="0" eaLnBrk="1" latinLnBrk="0" hangingPunct="1">
              <a:spcBef>
                <a:spcPct val="20000"/>
              </a:spcBef>
              <a:buClr>
                <a:schemeClr val="bg1">
                  <a:lumMod val="75000"/>
                </a:schemeClr>
              </a:buClr>
              <a:buFont typeface="Arial"/>
              <a:buChar char="•"/>
              <a:defRPr sz="1600" kern="1200">
                <a:solidFill>
                  <a:srgbClr val="595959"/>
                </a:solidFill>
                <a:latin typeface="+mn-lt"/>
                <a:ea typeface="+mn-ea"/>
                <a:cs typeface="+mn-cs"/>
              </a:defRPr>
            </a:lvl8pPr>
            <a:lvl9pPr marL="3886200" indent="-228600" algn="l" defTabSz="457200" rtl="0" eaLnBrk="1" latinLnBrk="0" hangingPunct="1">
              <a:spcBef>
                <a:spcPct val="20000"/>
              </a:spcBef>
              <a:buClr>
                <a:schemeClr val="bg1">
                  <a:lumMod val="75000"/>
                </a:schemeClr>
              </a:buClr>
              <a:buFont typeface="Arial"/>
              <a:buChar char="•"/>
              <a:defRPr sz="1600" kern="1200">
                <a:solidFill>
                  <a:srgbClr val="595959"/>
                </a:solidFill>
                <a:latin typeface="+mn-lt"/>
                <a:ea typeface="+mn-ea"/>
                <a:cs typeface="+mn-cs"/>
              </a:defRPr>
            </a:lvl9p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sz="900" dirty="0" smtClean="0"/>
          </a:p>
          <a:p>
            <a:endParaRPr lang="en-US" dirty="0" smtClean="0"/>
          </a:p>
          <a:p>
            <a:r>
              <a:rPr lang="en-US" dirty="0" smtClean="0"/>
              <a:t>Database processing includes hundred of steps</a:t>
            </a:r>
          </a:p>
          <a:p>
            <a:r>
              <a:rPr lang="en-US" dirty="0" smtClean="0"/>
              <a:t>Understand the total time a Query spends in Database</a:t>
            </a:r>
          </a:p>
          <a:p>
            <a:r>
              <a:rPr lang="en-US" dirty="0" smtClean="0"/>
              <a:t>Identify Wait Time at every step</a:t>
            </a:r>
          </a:p>
          <a:p>
            <a:r>
              <a:rPr lang="en-US" dirty="0" smtClean="0"/>
              <a:t>Rank bottlenecks (wait types) by impact on end user</a:t>
            </a:r>
            <a:endParaRPr lang="en-US" dirty="0"/>
          </a:p>
        </p:txBody>
      </p:sp>
      <p:pic>
        <p:nvPicPr>
          <p:cNvPr id="2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43" y="1419756"/>
            <a:ext cx="8418513"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1" name="Text Box 6"/>
          <p:cNvSpPr txBox="1">
            <a:spLocks noChangeArrowheads="1"/>
          </p:cNvSpPr>
          <p:nvPr/>
        </p:nvSpPr>
        <p:spPr bwMode="auto">
          <a:xfrm>
            <a:off x="555626" y="1482367"/>
            <a:ext cx="5822950" cy="457200"/>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b="1" dirty="0">
                <a:solidFill>
                  <a:srgbClr val="000099"/>
                </a:solidFill>
                <a:latin typeface="Arial" panose="020B0604020202020204" pitchFamily="34" charset="0"/>
              </a:rPr>
              <a:t>Focus on Response Time</a:t>
            </a:r>
          </a:p>
        </p:txBody>
      </p:sp>
    </p:spTree>
    <p:extLst>
      <p:ext uri="{BB962C8B-B14F-4D97-AF65-F5344CB8AC3E}">
        <p14:creationId xmlns:p14="http://schemas.microsoft.com/office/powerpoint/2010/main" val="18127707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ctrTitle"/>
          </p:nvPr>
        </p:nvSpPr>
        <p:spPr>
          <a:xfrm>
            <a:off x="1433963" y="386720"/>
            <a:ext cx="7086600" cy="2065867"/>
          </a:xfrm>
        </p:spPr>
        <p:txBody>
          <a:bodyPr/>
          <a:lstStyle/>
          <a:p>
            <a:r>
              <a:rPr lang="en-US" dirty="0" smtClean="0"/>
              <a:t>Thank You!</a:t>
            </a:r>
            <a:endParaRPr lang="en-US" dirty="0"/>
          </a:p>
        </p:txBody>
      </p:sp>
      <p:sp>
        <p:nvSpPr>
          <p:cNvPr id="4" name="Subtitle 3"/>
          <p:cNvSpPr>
            <a:spLocks noGrp="1"/>
          </p:cNvSpPr>
          <p:nvPr>
            <p:ph type="subTitle" idx="1"/>
          </p:nvPr>
        </p:nvSpPr>
        <p:spPr>
          <a:xfrm>
            <a:off x="1371600" y="2553196"/>
            <a:ext cx="7086600" cy="2719449"/>
          </a:xfrm>
        </p:spPr>
        <p:txBody>
          <a:bodyPr>
            <a:normAutofit lnSpcReduction="10000"/>
          </a:bodyPr>
          <a:lstStyle/>
          <a:p>
            <a:endParaRPr lang="en-US" dirty="0"/>
          </a:p>
          <a:p>
            <a:r>
              <a:rPr lang="en-US" dirty="0"/>
              <a:t>The SOLARWINDS and SOLARWINDS &amp; Design marks are the exclusive property of </a:t>
            </a:r>
            <a:r>
              <a:rPr lang="en-US" dirty="0" err="1"/>
              <a:t>SolarWinds</a:t>
            </a:r>
            <a:r>
              <a:rPr lang="en-US" dirty="0"/>
              <a:t> Worldwide, LLC, are registered with the U.S. Patent and Trademark Office, and may be registered or pending registration in other countries.  All other </a:t>
            </a:r>
            <a:r>
              <a:rPr lang="en-US" dirty="0" err="1"/>
              <a:t>SolarWinds</a:t>
            </a:r>
            <a:r>
              <a:rPr lang="en-US" dirty="0"/>
              <a:t> trademarks, service marks, and logos may be common law marks, registered or pending registration in the United States or in other countries.  All other trademarks mentioned herein are used for identification purposes only and may be or are trademarks or registered trademarks of their respective companies.</a:t>
            </a:r>
          </a:p>
          <a:p>
            <a:endParaRPr lang="en-US" dirty="0"/>
          </a:p>
          <a:p>
            <a:endParaRPr lang="en-US" dirty="0"/>
          </a:p>
          <a:p>
            <a:endParaRPr lang="en-US" dirty="0"/>
          </a:p>
        </p:txBody>
      </p:sp>
    </p:spTree>
    <p:extLst>
      <p:ext uri="{BB962C8B-B14F-4D97-AF65-F5344CB8AC3E}">
        <p14:creationId xmlns:p14="http://schemas.microsoft.com/office/powerpoint/2010/main" val="3362898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Monsters Lurking in Your Database?</a:t>
            </a:r>
            <a:endParaRPr lang="en-US" dirty="0"/>
          </a:p>
        </p:txBody>
      </p:sp>
      <p:pic>
        <p:nvPicPr>
          <p:cNvPr id="5" name="Picture 4"/>
          <p:cNvPicPr>
            <a:picLocks noChangeAspect="1"/>
          </p:cNvPicPr>
          <p:nvPr/>
        </p:nvPicPr>
        <p:blipFill>
          <a:blip r:embed="rId2"/>
          <a:stretch>
            <a:fillRect/>
          </a:stretch>
        </p:blipFill>
        <p:spPr>
          <a:xfrm>
            <a:off x="517071" y="1426555"/>
            <a:ext cx="2007703" cy="2377440"/>
          </a:xfrm>
          <a:prstGeom prst="rect">
            <a:avLst/>
          </a:prstGeom>
        </p:spPr>
      </p:pic>
      <p:pic>
        <p:nvPicPr>
          <p:cNvPr id="6" name="Picture 5"/>
          <p:cNvPicPr>
            <a:picLocks noChangeAspect="1"/>
          </p:cNvPicPr>
          <p:nvPr/>
        </p:nvPicPr>
        <p:blipFill>
          <a:blip r:embed="rId3"/>
          <a:stretch>
            <a:fillRect/>
          </a:stretch>
        </p:blipFill>
        <p:spPr>
          <a:xfrm>
            <a:off x="3398649" y="1251374"/>
            <a:ext cx="1920240" cy="2589649"/>
          </a:xfrm>
          <a:prstGeom prst="rect">
            <a:avLst/>
          </a:prstGeom>
        </p:spPr>
      </p:pic>
      <p:pic>
        <p:nvPicPr>
          <p:cNvPr id="8" name="Picture 7"/>
          <p:cNvPicPr>
            <a:picLocks noChangeAspect="1"/>
          </p:cNvPicPr>
          <p:nvPr/>
        </p:nvPicPr>
        <p:blipFill>
          <a:blip r:embed="rId4"/>
          <a:stretch>
            <a:fillRect/>
          </a:stretch>
        </p:blipFill>
        <p:spPr>
          <a:xfrm>
            <a:off x="3300664" y="4052017"/>
            <a:ext cx="1828800" cy="2300749"/>
          </a:xfrm>
          <a:prstGeom prst="rect">
            <a:avLst/>
          </a:prstGeom>
        </p:spPr>
      </p:pic>
      <p:pic>
        <p:nvPicPr>
          <p:cNvPr id="9" name="Picture 8"/>
          <p:cNvPicPr>
            <a:picLocks noChangeAspect="1"/>
          </p:cNvPicPr>
          <p:nvPr/>
        </p:nvPicPr>
        <p:blipFill>
          <a:blip r:embed="rId5"/>
          <a:stretch>
            <a:fillRect/>
          </a:stretch>
        </p:blipFill>
        <p:spPr>
          <a:xfrm>
            <a:off x="5758039" y="1442320"/>
            <a:ext cx="2225842" cy="2468880"/>
          </a:xfrm>
          <a:prstGeom prst="rect">
            <a:avLst/>
          </a:prstGeom>
        </p:spPr>
      </p:pic>
      <p:pic>
        <p:nvPicPr>
          <p:cNvPr id="10" name="Picture 9"/>
          <p:cNvPicPr>
            <a:picLocks noChangeAspect="1"/>
          </p:cNvPicPr>
          <p:nvPr/>
        </p:nvPicPr>
        <p:blipFill>
          <a:blip r:embed="rId6"/>
          <a:stretch>
            <a:fillRect/>
          </a:stretch>
        </p:blipFill>
        <p:spPr>
          <a:xfrm>
            <a:off x="338788" y="3983621"/>
            <a:ext cx="2465064" cy="2167128"/>
          </a:xfrm>
          <a:prstGeom prst="rect">
            <a:avLst/>
          </a:prstGeom>
        </p:spPr>
      </p:pic>
      <p:pic>
        <p:nvPicPr>
          <p:cNvPr id="11" name="Picture 10"/>
          <p:cNvPicPr>
            <a:picLocks noChangeAspect="1"/>
          </p:cNvPicPr>
          <p:nvPr/>
        </p:nvPicPr>
        <p:blipFill>
          <a:blip r:embed="rId7"/>
          <a:stretch>
            <a:fillRect/>
          </a:stretch>
        </p:blipFill>
        <p:spPr>
          <a:xfrm>
            <a:off x="5686855" y="4004719"/>
            <a:ext cx="2103120" cy="2326396"/>
          </a:xfrm>
          <a:prstGeom prst="rect">
            <a:avLst/>
          </a:prstGeom>
        </p:spPr>
      </p:pic>
    </p:spTree>
    <p:extLst>
      <p:ext uri="{BB962C8B-B14F-4D97-AF65-F5344CB8AC3E}">
        <p14:creationId xmlns:p14="http://schemas.microsoft.com/office/powerpoint/2010/main" val="2507811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Grocery Store Analogy</a:t>
            </a:r>
            <a:endParaRPr lang="en-US" dirty="0"/>
          </a:p>
        </p:txBody>
      </p:sp>
      <p:sp>
        <p:nvSpPr>
          <p:cNvPr id="4" name="Content Placeholder 3"/>
          <p:cNvSpPr>
            <a:spLocks noGrp="1"/>
          </p:cNvSpPr>
          <p:nvPr>
            <p:ph idx="1"/>
          </p:nvPr>
        </p:nvSpPr>
        <p:spPr/>
        <p:txBody>
          <a:bodyPr/>
          <a:lstStyle/>
          <a:p>
            <a:r>
              <a:rPr lang="en-US" altLang="en-US" dirty="0"/>
              <a:t>Cashier is the CPU</a:t>
            </a:r>
          </a:p>
          <a:p>
            <a:r>
              <a:rPr lang="en-US" altLang="en-US" dirty="0"/>
              <a:t>Customer being checked out is “running”</a:t>
            </a:r>
          </a:p>
          <a:p>
            <a:r>
              <a:rPr lang="en-US" altLang="en-US" dirty="0"/>
              <a:t>Customers waiting in line are “runnable”</a:t>
            </a:r>
          </a:p>
          <a:p>
            <a:r>
              <a:rPr lang="en-US" altLang="en-US" dirty="0"/>
              <a:t>Customer 1 Requires Price Check</a:t>
            </a:r>
          </a:p>
          <a:p>
            <a:pPr lvl="1"/>
            <a:r>
              <a:rPr lang="en-US" altLang="en-US" dirty="0"/>
              <a:t>Customer 1 “waits” on “Price Check”</a:t>
            </a:r>
          </a:p>
          <a:p>
            <a:pPr lvl="1"/>
            <a:r>
              <a:rPr lang="en-US" altLang="en-US" dirty="0"/>
              <a:t>Customer 2 is checked out, i.e. “running”</a:t>
            </a:r>
          </a:p>
          <a:p>
            <a:pPr lvl="1"/>
            <a:r>
              <a:rPr lang="en-US" altLang="en-US" dirty="0"/>
              <a:t>Customer 3 is “runnable”</a:t>
            </a:r>
          </a:p>
          <a:p>
            <a:r>
              <a:rPr lang="en-US" altLang="en-US" dirty="0"/>
              <a:t>Price Check is Completed</a:t>
            </a:r>
          </a:p>
          <a:p>
            <a:pPr lvl="1"/>
            <a:r>
              <a:rPr lang="en-US" altLang="en-US" dirty="0"/>
              <a:t>Customer 1 goes to “runnable”</a:t>
            </a:r>
          </a:p>
          <a:p>
            <a:endParaRPr lang="en-US" dirty="0"/>
          </a:p>
        </p:txBody>
      </p:sp>
      <p:pic>
        <p:nvPicPr>
          <p:cNvPr id="5" name="Picture 7" descr="MCBD19991_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889" y="3285068"/>
            <a:ext cx="3220156" cy="25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7208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2014 SOLARWINDS WORLDWIDE, LLC.  ALL RIGHTS RESERVED.</a:t>
            </a:r>
            <a:endParaRPr lang="en-US" dirty="0"/>
          </a:p>
        </p:txBody>
      </p:sp>
      <p:sp>
        <p:nvSpPr>
          <p:cNvPr id="3" name="Title 2"/>
          <p:cNvSpPr>
            <a:spLocks noGrp="1"/>
          </p:cNvSpPr>
          <p:nvPr>
            <p:ph type="title"/>
          </p:nvPr>
        </p:nvSpPr>
        <p:spPr/>
        <p:txBody>
          <a:bodyPr/>
          <a:lstStyle/>
          <a:p>
            <a:r>
              <a:rPr lang="en-US" dirty="0" smtClean="0"/>
              <a:t>Execution Model</a:t>
            </a:r>
            <a:endParaRPr lang="en-US" dirty="0"/>
          </a:p>
        </p:txBody>
      </p:sp>
      <p:sp>
        <p:nvSpPr>
          <p:cNvPr id="5" name="AutoShape 9"/>
          <p:cNvSpPr>
            <a:spLocks noChangeArrowheads="1"/>
          </p:cNvSpPr>
          <p:nvPr/>
        </p:nvSpPr>
        <p:spPr bwMode="auto">
          <a:xfrm>
            <a:off x="1619250" y="2349500"/>
            <a:ext cx="1905000" cy="12065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baseline="-25000" dirty="0">
                <a:solidFill>
                  <a:schemeClr val="bg1"/>
                </a:solidFill>
                <a:latin typeface="Arial" panose="020B0604020202020204" pitchFamily="34" charset="0"/>
              </a:rPr>
              <a:t>CPU 1</a:t>
            </a:r>
          </a:p>
          <a:p>
            <a:pPr algn="ctr" eaLnBrk="1" hangingPunct="1"/>
            <a:endParaRPr lang="en-US" altLang="en-US" sz="1800" b="1" baseline="-25000" dirty="0">
              <a:solidFill>
                <a:schemeClr val="bg1"/>
              </a:solidFill>
              <a:latin typeface="Arial" panose="020B0604020202020204" pitchFamily="34" charset="0"/>
            </a:endParaRPr>
          </a:p>
          <a:p>
            <a:pPr algn="ctr" eaLnBrk="1" hangingPunct="1"/>
            <a:r>
              <a:rPr lang="en-US" altLang="en-US" sz="1800" b="1" baseline="-25000" dirty="0">
                <a:solidFill>
                  <a:schemeClr val="bg1"/>
                </a:solidFill>
                <a:latin typeface="Arial" panose="020B0604020202020204" pitchFamily="34" charset="0"/>
              </a:rPr>
              <a:t>SPID 60 – Running</a:t>
            </a:r>
          </a:p>
          <a:p>
            <a:pPr algn="ctr" eaLnBrk="1" hangingPunct="1"/>
            <a:endParaRPr lang="en-US" altLang="en-US" sz="1800" baseline="-25000" dirty="0">
              <a:solidFill>
                <a:schemeClr val="bg1"/>
              </a:solidFill>
              <a:latin typeface="Arial" panose="020B0604020202020204" pitchFamily="34" charset="0"/>
            </a:endParaRPr>
          </a:p>
        </p:txBody>
      </p:sp>
      <p:sp>
        <p:nvSpPr>
          <p:cNvPr id="6" name="AutoShape 9"/>
          <p:cNvSpPr>
            <a:spLocks noChangeArrowheads="1"/>
          </p:cNvSpPr>
          <p:nvPr/>
        </p:nvSpPr>
        <p:spPr bwMode="auto">
          <a:xfrm>
            <a:off x="1619250" y="4000500"/>
            <a:ext cx="1905000" cy="13970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en-US" sz="1800" b="1" baseline="-25000" dirty="0">
                <a:solidFill>
                  <a:schemeClr val="bg1"/>
                </a:solidFill>
                <a:latin typeface="Arial" panose="020B0604020202020204" pitchFamily="34" charset="0"/>
              </a:rPr>
              <a:t>CPU 1 Queue</a:t>
            </a:r>
          </a:p>
          <a:p>
            <a:pPr algn="ctr" eaLnBrk="1" hangingPunct="1"/>
            <a:endParaRPr lang="en-US" altLang="en-US" sz="1800" b="1" baseline="-25000" dirty="0">
              <a:solidFill>
                <a:schemeClr val="bg1"/>
              </a:solidFill>
              <a:latin typeface="Arial" panose="020B0604020202020204" pitchFamily="34" charset="0"/>
            </a:endParaRPr>
          </a:p>
          <a:p>
            <a:pPr algn="ctr" eaLnBrk="1" hangingPunct="1"/>
            <a:r>
              <a:rPr lang="en-US" altLang="en-US" sz="1800" b="1" baseline="-25000" dirty="0">
                <a:solidFill>
                  <a:schemeClr val="bg1"/>
                </a:solidFill>
                <a:latin typeface="Arial" panose="020B0604020202020204" pitchFamily="34" charset="0"/>
              </a:rPr>
              <a:t>SPID 51 – Runnable</a:t>
            </a:r>
          </a:p>
          <a:p>
            <a:pPr algn="ctr" eaLnBrk="1" hangingPunct="1"/>
            <a:r>
              <a:rPr lang="en-US" altLang="en-US" sz="1800" b="1" baseline="-25000" dirty="0">
                <a:solidFill>
                  <a:schemeClr val="bg1"/>
                </a:solidFill>
                <a:latin typeface="Arial" panose="020B0604020202020204" pitchFamily="34" charset="0"/>
              </a:rPr>
              <a:t>SPID 61 – Runnable</a:t>
            </a:r>
          </a:p>
          <a:p>
            <a:pPr algn="ctr" eaLnBrk="1" hangingPunct="1"/>
            <a:endParaRPr lang="en-US" altLang="en-US" sz="1800" baseline="-25000" dirty="0">
              <a:solidFill>
                <a:schemeClr val="bg1"/>
              </a:solidFill>
              <a:latin typeface="Arial" panose="020B0604020202020204" pitchFamily="34" charset="0"/>
            </a:endParaRPr>
          </a:p>
        </p:txBody>
      </p:sp>
      <p:sp>
        <p:nvSpPr>
          <p:cNvPr id="7" name="AutoShape 9"/>
          <p:cNvSpPr>
            <a:spLocks noChangeArrowheads="1"/>
          </p:cNvSpPr>
          <p:nvPr/>
        </p:nvSpPr>
        <p:spPr bwMode="auto">
          <a:xfrm>
            <a:off x="3952875" y="2349500"/>
            <a:ext cx="3286125" cy="2159000"/>
          </a:xfrm>
          <a:prstGeom prst="roundRect">
            <a:avLst>
              <a:gd name="adj" fmla="val 16667"/>
            </a:avLst>
          </a:prstGeom>
          <a:gradFill rotWithShape="1">
            <a:gsLst>
              <a:gs pos="0">
                <a:srgbClr val="3375A5"/>
              </a:gs>
              <a:gs pos="100000">
                <a:srgbClr val="18364C"/>
              </a:gs>
            </a:gsLst>
            <a:lin ang="2700000" scaled="1"/>
          </a:gradFill>
          <a:ln w="9525">
            <a:solidFill>
              <a:srgbClr val="3375A5"/>
            </a:solidFill>
            <a:round/>
            <a:headEnd/>
            <a:tailEnd/>
          </a:ln>
        </p:spPr>
        <p:txBody>
          <a:bodyPr wrap="none" lIns="64008" tIns="32004" rIns="64008" bIns="32004"/>
          <a:lstStyle>
            <a:lvl1pPr defTabSz="639763" eaLnBrk="0" hangingPunct="0">
              <a:defRPr sz="2400">
                <a:solidFill>
                  <a:schemeClr val="tx1"/>
                </a:solidFill>
                <a:latin typeface="Times New Roman" panose="02020603050405020304" pitchFamily="18" charset="0"/>
              </a:defRPr>
            </a:lvl1pPr>
            <a:lvl2pPr marL="742950" indent="-285750" defTabSz="639763" eaLnBrk="0" hangingPunct="0">
              <a:defRPr sz="2400">
                <a:solidFill>
                  <a:schemeClr val="tx1"/>
                </a:solidFill>
                <a:latin typeface="Times New Roman" panose="02020603050405020304" pitchFamily="18" charset="0"/>
              </a:defRPr>
            </a:lvl2pPr>
            <a:lvl3pPr marL="1143000" indent="-228600" defTabSz="639763" eaLnBrk="0" hangingPunct="0">
              <a:defRPr sz="2400">
                <a:solidFill>
                  <a:schemeClr val="tx1"/>
                </a:solidFill>
                <a:latin typeface="Times New Roman" panose="02020603050405020304" pitchFamily="18" charset="0"/>
              </a:defRPr>
            </a:lvl3pPr>
            <a:lvl4pPr marL="1600200" indent="-228600" defTabSz="639763" eaLnBrk="0" hangingPunct="0">
              <a:defRPr sz="2400">
                <a:solidFill>
                  <a:schemeClr val="tx1"/>
                </a:solidFill>
                <a:latin typeface="Times New Roman" panose="02020603050405020304" pitchFamily="18" charset="0"/>
              </a:defRPr>
            </a:lvl4pPr>
            <a:lvl5pPr marL="2057400" indent="-228600" defTabSz="639763" eaLnBrk="0" hangingPunct="0">
              <a:defRPr sz="2400">
                <a:solidFill>
                  <a:schemeClr val="tx1"/>
                </a:solidFill>
                <a:latin typeface="Times New Roman" panose="02020603050405020304" pitchFamily="18" charset="0"/>
              </a:defRPr>
            </a:lvl5pPr>
            <a:lvl6pPr marL="2514600" indent="-228600" defTabSz="639763"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39763"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39763"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39763"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b="1" baseline="-25000" dirty="0">
                <a:solidFill>
                  <a:schemeClr val="bg1"/>
                </a:solidFill>
                <a:latin typeface="Arial" panose="020B0604020202020204" pitchFamily="34" charset="0"/>
              </a:rPr>
              <a:t>Waiter List</a:t>
            </a:r>
          </a:p>
          <a:p>
            <a:pPr eaLnBrk="1" hangingPunct="1"/>
            <a:endParaRPr lang="en-US" altLang="en-US" sz="1800" b="1" baseline="-25000" dirty="0">
              <a:solidFill>
                <a:schemeClr val="bg1"/>
              </a:solidFill>
              <a:latin typeface="Arial" panose="020B0604020202020204" pitchFamily="34" charset="0"/>
            </a:endParaRPr>
          </a:p>
          <a:p>
            <a:pPr eaLnBrk="1" hangingPunct="1"/>
            <a:r>
              <a:rPr lang="en-US" altLang="en-US" sz="1800" b="1" baseline="-25000" dirty="0">
                <a:solidFill>
                  <a:schemeClr val="bg1"/>
                </a:solidFill>
                <a:latin typeface="Arial" panose="020B0604020202020204" pitchFamily="34" charset="0"/>
              </a:rPr>
              <a:t>SPID 52 – ASYNC_NETWORK_IO</a:t>
            </a:r>
          </a:p>
          <a:p>
            <a:pPr eaLnBrk="1" hangingPunct="1"/>
            <a:r>
              <a:rPr lang="en-US" altLang="en-US" sz="1800" b="1" baseline="-25000" dirty="0">
                <a:solidFill>
                  <a:schemeClr val="bg1"/>
                </a:solidFill>
                <a:latin typeface="Arial" panose="020B0604020202020204" pitchFamily="34" charset="0"/>
              </a:rPr>
              <a:t>SPID 53 – OLEDB</a:t>
            </a:r>
          </a:p>
          <a:p>
            <a:pPr eaLnBrk="1" hangingPunct="1"/>
            <a:r>
              <a:rPr lang="en-US" altLang="en-US" sz="1800" b="1" baseline="-25000" dirty="0">
                <a:solidFill>
                  <a:schemeClr val="bg1"/>
                </a:solidFill>
                <a:latin typeface="Arial" panose="020B0604020202020204" pitchFamily="34" charset="0"/>
              </a:rPr>
              <a:t>SPID 54 – PAGELATCH_IO</a:t>
            </a:r>
          </a:p>
          <a:p>
            <a:pPr eaLnBrk="1" hangingPunct="1"/>
            <a:r>
              <a:rPr lang="en-US" altLang="en-US" sz="1800" b="1" baseline="-25000" dirty="0">
                <a:solidFill>
                  <a:schemeClr val="bg1"/>
                </a:solidFill>
                <a:latin typeface="Arial" panose="020B0604020202020204" pitchFamily="34" charset="0"/>
              </a:rPr>
              <a:t>SPID 57 – LCK_M_S</a:t>
            </a:r>
          </a:p>
          <a:p>
            <a:pPr eaLnBrk="1" hangingPunct="1"/>
            <a:r>
              <a:rPr lang="en-US" altLang="en-US" sz="1800" b="1" baseline="-25000" dirty="0">
                <a:solidFill>
                  <a:schemeClr val="bg1"/>
                </a:solidFill>
                <a:latin typeface="Arial" panose="020B0604020202020204" pitchFamily="34" charset="0"/>
              </a:rPr>
              <a:t>SPID 59 – WRITELOG</a:t>
            </a:r>
          </a:p>
          <a:p>
            <a:pPr eaLnBrk="1" hangingPunct="1"/>
            <a:endParaRPr lang="en-US" altLang="en-US" sz="1800" baseline="-25000" dirty="0">
              <a:solidFill>
                <a:schemeClr val="bg1"/>
              </a:solidFill>
              <a:latin typeface="Arial" panose="020B0604020202020204" pitchFamily="34" charset="0"/>
            </a:endParaRPr>
          </a:p>
        </p:txBody>
      </p:sp>
    </p:spTree>
    <p:extLst>
      <p:ext uri="{BB962C8B-B14F-4D97-AF65-F5344CB8AC3E}">
        <p14:creationId xmlns:p14="http://schemas.microsoft.com/office/powerpoint/2010/main" val="39772739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2657</TotalTime>
  <Words>2654</Words>
  <Application>Microsoft Office PowerPoint</Application>
  <PresentationFormat>On-screen Show (4:3)</PresentationFormat>
  <Paragraphs>571</Paragraphs>
  <Slides>60</Slides>
  <Notes>12</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Introduction to Wait Types and Response Time Analysis</vt:lpstr>
      <vt:lpstr>Who Am I?</vt:lpstr>
      <vt:lpstr>Agenda</vt:lpstr>
      <vt:lpstr>Working on the Right Problems?</vt:lpstr>
      <vt:lpstr>Wait Time Tuning vs. Ratios </vt:lpstr>
      <vt:lpstr>Response Time Analysis (RTA)</vt:lpstr>
      <vt:lpstr>Monsters Lurking in Your Database?</vt:lpstr>
      <vt:lpstr>Grocery Store Analogy</vt:lpstr>
      <vt:lpstr>Execution Model</vt:lpstr>
      <vt:lpstr>Execution Model (cont.)</vt:lpstr>
      <vt:lpstr>Wait Time Tables (2005 &amp; Up)</vt:lpstr>
      <vt:lpstr>Problems with DMVs</vt:lpstr>
      <vt:lpstr>Sysprocesses Table</vt:lpstr>
      <vt:lpstr>Base Monitoring Query</vt:lpstr>
      <vt:lpstr>SQL Statistics Information</vt:lpstr>
      <vt:lpstr>SQL Text, Cached Plan &amp; Database Info</vt:lpstr>
      <vt:lpstr>Wait Types</vt:lpstr>
      <vt:lpstr>Sample Wait Types</vt:lpstr>
      <vt:lpstr>RTA Compliant Tool Types </vt:lpstr>
      <vt:lpstr>RTA Compliant Tool Types </vt:lpstr>
      <vt:lpstr>Wait Time Methodology &amp; RTA</vt:lpstr>
      <vt:lpstr>  RTA – How to use it?</vt:lpstr>
      <vt:lpstr>Proactive View</vt:lpstr>
      <vt:lpstr>Users Complain </vt:lpstr>
      <vt:lpstr>Specific User Complains </vt:lpstr>
      <vt:lpstr>Firefighting – Driving to Root Cause</vt:lpstr>
      <vt:lpstr>Blocking Issue</vt:lpstr>
      <vt:lpstr>Long Term  Issues, Trends &amp; Tuning</vt:lpstr>
      <vt:lpstr>Current View</vt:lpstr>
      <vt:lpstr>Case Study 1 – Poor Code Design</vt:lpstr>
      <vt:lpstr>Original Problem</vt:lpstr>
      <vt:lpstr>What does RTA tell us?</vt:lpstr>
      <vt:lpstr>Code Review</vt:lpstr>
      <vt:lpstr>“WRITELOG” Description</vt:lpstr>
      <vt:lpstr>Resolution</vt:lpstr>
      <vt:lpstr>Case Study 2 – Locking Problem</vt:lpstr>
      <vt:lpstr>Offending SQL Statements</vt:lpstr>
      <vt:lpstr>Wait Types During Problem</vt:lpstr>
      <vt:lpstr>Get State Procedure</vt:lpstr>
      <vt:lpstr>What does RTA tell us</vt:lpstr>
      <vt:lpstr>“LCK_M_U” Description</vt:lpstr>
      <vt:lpstr>“WRITELOG” Description</vt:lpstr>
      <vt:lpstr>Results</vt:lpstr>
      <vt:lpstr>Tuning Results Observed</vt:lpstr>
      <vt:lpstr>Case Study 3 – Network Issues</vt:lpstr>
      <vt:lpstr>Problem Details</vt:lpstr>
      <vt:lpstr>Offending SQLs</vt:lpstr>
      <vt:lpstr>What does RTA tell us?</vt:lpstr>
      <vt:lpstr>PatImage Details</vt:lpstr>
      <vt:lpstr> “ASYNC_NETWORK_IO” Description </vt:lpstr>
      <vt:lpstr>Resolution</vt:lpstr>
      <vt:lpstr>Case Study 4 – High CPU Usage</vt:lpstr>
      <vt:lpstr>Offending SQLs</vt:lpstr>
      <vt:lpstr>RTA Findings</vt:lpstr>
      <vt:lpstr>“CPU” Description</vt:lpstr>
      <vt:lpstr>High Logical Reads</vt:lpstr>
      <vt:lpstr>Results</vt:lpstr>
      <vt:lpstr>Summary</vt:lpstr>
      <vt:lpstr>About Solarwinds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Steve Molnar</dc:creator>
  <cp:lastModifiedBy>Owner</cp:lastModifiedBy>
  <cp:revision>81</cp:revision>
  <dcterms:created xsi:type="dcterms:W3CDTF">2012-09-18T14:50:46Z</dcterms:created>
  <dcterms:modified xsi:type="dcterms:W3CDTF">2014-09-09T01:49:45Z</dcterms:modified>
</cp:coreProperties>
</file>